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0" r:id="rId1"/>
  </p:sldMasterIdLst>
  <p:notesMasterIdLst>
    <p:notesMasterId r:id="rId22"/>
  </p:notesMasterIdLst>
  <p:sldIdLst>
    <p:sldId id="258" r:id="rId2"/>
    <p:sldId id="259" r:id="rId3"/>
    <p:sldId id="260" r:id="rId4"/>
    <p:sldId id="262" r:id="rId5"/>
    <p:sldId id="264" r:id="rId6"/>
    <p:sldId id="265" r:id="rId7"/>
    <p:sldId id="266" r:id="rId8"/>
    <p:sldId id="277" r:id="rId9"/>
    <p:sldId id="267" r:id="rId10"/>
    <p:sldId id="268" r:id="rId11"/>
    <p:sldId id="269" r:id="rId12"/>
    <p:sldId id="270" r:id="rId13"/>
    <p:sldId id="271" r:id="rId14"/>
    <p:sldId id="272" r:id="rId15"/>
    <p:sldId id="278" r:id="rId16"/>
    <p:sldId id="279" r:id="rId17"/>
    <p:sldId id="273" r:id="rId18"/>
    <p:sldId id="274" r:id="rId19"/>
    <p:sldId id="276" r:id="rId20"/>
    <p:sldId id="275" r:id="rId21"/>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pitchFamily="2" charset="-122"/>
        <a:cs typeface="+mn-cs"/>
      </a:defRPr>
    </a:lvl1pPr>
    <a:lvl2pPr marL="457200" algn="l" rtl="0" fontAlgn="base">
      <a:spcBef>
        <a:spcPct val="0"/>
      </a:spcBef>
      <a:spcAft>
        <a:spcPct val="0"/>
      </a:spcAft>
      <a:defRPr kern="1200">
        <a:solidFill>
          <a:schemeClr val="tx1"/>
        </a:solidFill>
        <a:latin typeface="Arial" charset="0"/>
        <a:ea typeface="宋体" pitchFamily="2" charset="-122"/>
        <a:cs typeface="+mn-cs"/>
      </a:defRPr>
    </a:lvl2pPr>
    <a:lvl3pPr marL="914400" algn="l" rtl="0" fontAlgn="base">
      <a:spcBef>
        <a:spcPct val="0"/>
      </a:spcBef>
      <a:spcAft>
        <a:spcPct val="0"/>
      </a:spcAft>
      <a:defRPr kern="1200">
        <a:solidFill>
          <a:schemeClr val="tx1"/>
        </a:solidFill>
        <a:latin typeface="Arial" charset="0"/>
        <a:ea typeface="宋体" pitchFamily="2" charset="-122"/>
        <a:cs typeface="+mn-cs"/>
      </a:defRPr>
    </a:lvl3pPr>
    <a:lvl4pPr marL="1371600" algn="l" rtl="0" fontAlgn="base">
      <a:spcBef>
        <a:spcPct val="0"/>
      </a:spcBef>
      <a:spcAft>
        <a:spcPct val="0"/>
      </a:spcAft>
      <a:defRPr kern="1200">
        <a:solidFill>
          <a:schemeClr val="tx1"/>
        </a:solidFill>
        <a:latin typeface="Arial" charset="0"/>
        <a:ea typeface="宋体" pitchFamily="2" charset="-122"/>
        <a:cs typeface="+mn-cs"/>
      </a:defRPr>
    </a:lvl4pPr>
    <a:lvl5pPr marL="1828800" algn="l" rtl="0" fontAlgn="base">
      <a:spcBef>
        <a:spcPct val="0"/>
      </a:spcBef>
      <a:spcAft>
        <a:spcPct val="0"/>
      </a:spcAft>
      <a:defRPr kern="1200">
        <a:solidFill>
          <a:schemeClr val="tx1"/>
        </a:solidFill>
        <a:latin typeface="Arial" charset="0"/>
        <a:ea typeface="宋体" pitchFamily="2" charset="-122"/>
        <a:cs typeface="+mn-cs"/>
      </a:defRPr>
    </a:lvl5pPr>
    <a:lvl6pPr marL="2286000" algn="l" defTabSz="914400" rtl="0" eaLnBrk="1" latinLnBrk="0" hangingPunct="1">
      <a:defRPr kern="1200">
        <a:solidFill>
          <a:schemeClr val="tx1"/>
        </a:solidFill>
        <a:latin typeface="Arial" charset="0"/>
        <a:ea typeface="宋体" pitchFamily="2" charset="-122"/>
        <a:cs typeface="+mn-cs"/>
      </a:defRPr>
    </a:lvl6pPr>
    <a:lvl7pPr marL="2743200" algn="l" defTabSz="914400" rtl="0" eaLnBrk="1" latinLnBrk="0" hangingPunct="1">
      <a:defRPr kern="1200">
        <a:solidFill>
          <a:schemeClr val="tx1"/>
        </a:solidFill>
        <a:latin typeface="Arial" charset="0"/>
        <a:ea typeface="宋体" pitchFamily="2" charset="-122"/>
        <a:cs typeface="+mn-cs"/>
      </a:defRPr>
    </a:lvl7pPr>
    <a:lvl8pPr marL="3200400" algn="l" defTabSz="914400" rtl="0" eaLnBrk="1" latinLnBrk="0" hangingPunct="1">
      <a:defRPr kern="1200">
        <a:solidFill>
          <a:schemeClr val="tx1"/>
        </a:solidFill>
        <a:latin typeface="Arial" charset="0"/>
        <a:ea typeface="宋体" pitchFamily="2" charset="-122"/>
        <a:cs typeface="+mn-cs"/>
      </a:defRPr>
    </a:lvl8pPr>
    <a:lvl9pPr marL="3657600" algn="l" defTabSz="914400" rtl="0" eaLnBrk="1" latinLnBrk="0" hangingPunct="1">
      <a:defRPr kern="1200">
        <a:solidFill>
          <a:schemeClr val="tx1"/>
        </a:solidFill>
        <a:latin typeface="Arial" charset="0"/>
        <a:ea typeface="宋体"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0066"/>
    <a:srgbClr val="9900CC"/>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浅色样式 3 - 强调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726" autoAdjust="0"/>
  </p:normalViewPr>
  <p:slideViewPr>
    <p:cSldViewPr>
      <p:cViewPr varScale="1">
        <p:scale>
          <a:sx n="89" d="100"/>
          <a:sy n="89" d="100"/>
        </p:scale>
        <p:origin x="1974"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7166F723-F498-4EB6-B998-44FE3AB2B025}" type="datetimeFigureOut">
              <a:rPr lang="zh-CN" altLang="en-US"/>
              <a:pPr>
                <a:defRPr/>
              </a:pPr>
              <a:t>2021/12/28</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DE9802CA-9E2C-451E-91FC-E67FC69ED458}" type="slidenum">
              <a:rPr lang="zh-CN" altLang="en-US"/>
              <a:pPr>
                <a:defRPr/>
              </a:pPr>
              <a:t>‹#›</a:t>
            </a:fld>
            <a:endParaRPr lang="zh-CN" altLang="en-US"/>
          </a:p>
        </p:txBody>
      </p:sp>
    </p:spTree>
    <p:extLst>
      <p:ext uri="{BB962C8B-B14F-4D97-AF65-F5344CB8AC3E}">
        <p14:creationId xmlns:p14="http://schemas.microsoft.com/office/powerpoint/2010/main" val="7633134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幻灯片图像占位符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a:p>
        </p:txBody>
      </p:sp>
      <p:sp>
        <p:nvSpPr>
          <p:cNvPr id="21508" name="灯片编号占位符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0CD467F-A46A-4AA1-9F6C-FB11B9A2DB8C}" type="slidenum">
              <a:rPr lang="zh-CN" altLang="en-US" smtClean="0"/>
              <a:pPr fontAlgn="base">
                <a:spcBef>
                  <a:spcPct val="0"/>
                </a:spcBef>
                <a:spcAft>
                  <a:spcPct val="0"/>
                </a:spcAft>
                <a:defRPr/>
              </a:pPr>
              <a:t>2</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domicile    </a:t>
            </a:r>
            <a:r>
              <a:rPr lang="zh-CN" altLang="en-US" dirty="0"/>
              <a:t>英 </a:t>
            </a:r>
            <a:r>
              <a:rPr lang="en-US" altLang="zh-CN" dirty="0"/>
              <a:t>[ˈ</a:t>
            </a:r>
            <a:r>
              <a:rPr lang="en-US" altLang="zh-CN" dirty="0" err="1"/>
              <a:t>dɒmɪsaɪl</a:t>
            </a:r>
            <a:r>
              <a:rPr lang="en-US" altLang="zh-CN" dirty="0"/>
              <a:t>]   </a:t>
            </a:r>
            <a:r>
              <a:rPr lang="zh-CN" altLang="en-US" dirty="0"/>
              <a:t>美 </a:t>
            </a:r>
            <a:r>
              <a:rPr lang="en-US" altLang="zh-CN" dirty="0"/>
              <a:t>[ˈ</a:t>
            </a:r>
            <a:r>
              <a:rPr lang="en-US" altLang="zh-CN" dirty="0" err="1"/>
              <a:t>dɑmɪsaɪl</a:t>
            </a:r>
            <a:r>
              <a:rPr lang="en-US" altLang="zh-CN" dirty="0"/>
              <a:t>] n.  </a:t>
            </a:r>
            <a:r>
              <a:rPr lang="zh-CN" altLang="en-US" dirty="0"/>
              <a:t>住处</a:t>
            </a:r>
            <a:r>
              <a:rPr lang="en-US" altLang="zh-CN" dirty="0"/>
              <a:t>; </a:t>
            </a:r>
            <a:r>
              <a:rPr lang="zh-CN" altLang="en-US" dirty="0"/>
              <a:t>永久住处</a:t>
            </a:r>
            <a:r>
              <a:rPr lang="en-US" altLang="zh-CN" dirty="0"/>
              <a:t>;</a:t>
            </a:r>
          </a:p>
          <a:p>
            <a:r>
              <a:rPr lang="en-US" altLang="zh-CN" dirty="0"/>
              <a:t>abode    </a:t>
            </a:r>
            <a:r>
              <a:rPr lang="zh-CN" altLang="en-US" dirty="0"/>
              <a:t>英 </a:t>
            </a:r>
            <a:r>
              <a:rPr lang="en-US" altLang="zh-CN" dirty="0"/>
              <a:t>[</a:t>
            </a:r>
            <a:r>
              <a:rPr lang="en-US" altLang="zh-CN" dirty="0" err="1"/>
              <a:t>əˈbəʊd</a:t>
            </a:r>
            <a:r>
              <a:rPr lang="en-US" altLang="zh-CN" dirty="0"/>
              <a:t>]   </a:t>
            </a:r>
            <a:r>
              <a:rPr lang="zh-CN" altLang="en-US" dirty="0"/>
              <a:t>美 </a:t>
            </a:r>
            <a:r>
              <a:rPr lang="en-US" altLang="zh-CN" dirty="0"/>
              <a:t>[</a:t>
            </a:r>
            <a:r>
              <a:rPr lang="en-US" altLang="zh-CN" dirty="0" err="1"/>
              <a:t>əˈboʊd</a:t>
            </a:r>
            <a:r>
              <a:rPr lang="en-US" altLang="zh-CN" dirty="0"/>
              <a:t>]  n.  </a:t>
            </a:r>
            <a:r>
              <a:rPr lang="zh-CN" altLang="en-US" dirty="0"/>
              <a:t>住所</a:t>
            </a:r>
            <a:r>
              <a:rPr lang="en-US" altLang="zh-CN" dirty="0"/>
              <a:t>; </a:t>
            </a:r>
            <a:r>
              <a:rPr lang="zh-CN" altLang="en-US" dirty="0"/>
              <a:t>公寓</a:t>
            </a:r>
            <a:r>
              <a:rPr lang="en-US" altLang="zh-CN" dirty="0"/>
              <a:t>; &lt;</a:t>
            </a:r>
            <a:r>
              <a:rPr lang="zh-CN" altLang="en-US" dirty="0"/>
              <a:t>古</a:t>
            </a:r>
            <a:r>
              <a:rPr lang="en-US" altLang="zh-CN" dirty="0"/>
              <a:t>&gt;</a:t>
            </a:r>
            <a:r>
              <a:rPr lang="zh-CN" altLang="en-US" dirty="0"/>
              <a:t>（在某地的）暂住</a:t>
            </a:r>
            <a:r>
              <a:rPr lang="en-US" altLang="zh-CN" dirty="0"/>
              <a:t>; </a:t>
            </a:r>
            <a:r>
              <a:rPr lang="zh-CN" altLang="en-US" dirty="0"/>
              <a:t>逗留</a:t>
            </a:r>
            <a:r>
              <a:rPr lang="en-US" altLang="zh-CN" dirty="0"/>
              <a:t>;v.  </a:t>
            </a:r>
            <a:r>
              <a:rPr lang="zh-CN" altLang="en-US" dirty="0"/>
              <a:t>容忍</a:t>
            </a:r>
            <a:r>
              <a:rPr lang="en-US" altLang="zh-CN" dirty="0"/>
              <a:t>( abide</a:t>
            </a:r>
            <a:r>
              <a:rPr lang="zh-CN" altLang="en-US" dirty="0"/>
              <a:t>的过去式和过去分词 </a:t>
            </a:r>
            <a:r>
              <a:rPr lang="en-US" altLang="zh-CN" dirty="0"/>
              <a:t>); </a:t>
            </a:r>
            <a:r>
              <a:rPr lang="zh-CN" altLang="en-US" dirty="0"/>
              <a:t>等候</a:t>
            </a:r>
            <a:r>
              <a:rPr lang="en-US" altLang="zh-CN" dirty="0"/>
              <a:t>; </a:t>
            </a:r>
            <a:r>
              <a:rPr lang="zh-CN" altLang="en-US" dirty="0"/>
              <a:t>逗留</a:t>
            </a:r>
            <a:r>
              <a:rPr lang="en-US" altLang="zh-CN" dirty="0"/>
              <a:t>; </a:t>
            </a:r>
            <a:r>
              <a:rPr lang="zh-CN" altLang="en-US" dirty="0"/>
              <a:t>停留</a:t>
            </a:r>
            <a:r>
              <a:rPr lang="en-US" altLang="zh-CN" dirty="0"/>
              <a:t>;</a:t>
            </a:r>
          </a:p>
          <a:p>
            <a:r>
              <a:rPr lang="en-US" altLang="zh-CN" dirty="0"/>
              <a:t>adobe    </a:t>
            </a:r>
            <a:r>
              <a:rPr lang="zh-CN" altLang="en-US" dirty="0"/>
              <a:t>英 </a:t>
            </a:r>
            <a:r>
              <a:rPr lang="en-US" altLang="zh-CN" dirty="0"/>
              <a:t>[</a:t>
            </a:r>
            <a:r>
              <a:rPr lang="en-US" altLang="zh-CN" dirty="0" err="1"/>
              <a:t>əˈdəʊbi</a:t>
            </a:r>
            <a:r>
              <a:rPr lang="en-US" altLang="zh-CN" dirty="0"/>
              <a:t>]   </a:t>
            </a:r>
            <a:r>
              <a:rPr lang="zh-CN" altLang="en-US" dirty="0"/>
              <a:t>美 </a:t>
            </a:r>
            <a:r>
              <a:rPr lang="en-US" altLang="zh-CN" dirty="0"/>
              <a:t>[ </a:t>
            </a:r>
            <a:r>
              <a:rPr lang="en-US" altLang="zh-CN" dirty="0" err="1"/>
              <a:t>əˈdoʊbi</a:t>
            </a:r>
            <a:r>
              <a:rPr lang="en-US" altLang="zh-CN" dirty="0"/>
              <a:t>] n.  </a:t>
            </a:r>
            <a:r>
              <a:rPr lang="zh-CN" altLang="en-US" dirty="0"/>
              <a:t>风干土坯</a:t>
            </a:r>
            <a:r>
              <a:rPr lang="en-US" altLang="zh-CN" dirty="0"/>
              <a:t>; </a:t>
            </a:r>
            <a:r>
              <a:rPr lang="zh-CN" altLang="en-US" dirty="0"/>
              <a:t>风干砖坯</a:t>
            </a:r>
            <a:r>
              <a:rPr lang="en-US" altLang="zh-CN" dirty="0"/>
              <a:t>; </a:t>
            </a:r>
            <a:r>
              <a:rPr lang="zh-CN" altLang="en-US" dirty="0"/>
              <a:t>（制风干砖用的）灰质粘土</a:t>
            </a:r>
            <a:r>
              <a:rPr lang="en-US" altLang="zh-CN" dirty="0"/>
              <a:t>; </a:t>
            </a:r>
            <a:r>
              <a:rPr lang="zh-CN" altLang="en-US" dirty="0"/>
              <a:t>泥砖砌成的房屋</a:t>
            </a:r>
            <a:r>
              <a:rPr lang="en-US" altLang="zh-CN" dirty="0"/>
              <a:t>;</a:t>
            </a:r>
            <a:endParaRPr lang="zh-CN" altLang="en-US" dirty="0"/>
          </a:p>
        </p:txBody>
      </p:sp>
      <p:sp>
        <p:nvSpPr>
          <p:cNvPr id="4" name="灯片编号占位符 3"/>
          <p:cNvSpPr>
            <a:spLocks noGrp="1"/>
          </p:cNvSpPr>
          <p:nvPr>
            <p:ph type="sldNum" sz="quarter" idx="5"/>
          </p:nvPr>
        </p:nvSpPr>
        <p:spPr/>
        <p:txBody>
          <a:bodyPr/>
          <a:lstStyle/>
          <a:p>
            <a:pPr>
              <a:defRPr/>
            </a:pPr>
            <a:fld id="{DE9802CA-9E2C-451E-91FC-E67FC69ED458}" type="slidenum">
              <a:rPr lang="zh-CN" altLang="en-US" smtClean="0"/>
              <a:pPr>
                <a:defRPr/>
              </a:pPr>
              <a:t>13</a:t>
            </a:fld>
            <a:endParaRPr lang="zh-CN" altLang="en-US"/>
          </a:p>
        </p:txBody>
      </p:sp>
    </p:spTree>
    <p:extLst>
      <p:ext uri="{BB962C8B-B14F-4D97-AF65-F5344CB8AC3E}">
        <p14:creationId xmlns:p14="http://schemas.microsoft.com/office/powerpoint/2010/main" val="3945139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serenity    </a:t>
            </a:r>
            <a:r>
              <a:rPr lang="zh-CN" altLang="en-US" dirty="0"/>
              <a:t>英 </a:t>
            </a:r>
            <a:r>
              <a:rPr lang="en-US" altLang="zh-CN" dirty="0"/>
              <a:t>[</a:t>
            </a:r>
            <a:r>
              <a:rPr lang="en-US" altLang="zh-CN" dirty="0" err="1"/>
              <a:t>sə'renəti</a:t>
            </a:r>
            <a:r>
              <a:rPr lang="en-US" altLang="zh-CN" dirty="0"/>
              <a:t>]   </a:t>
            </a:r>
            <a:r>
              <a:rPr lang="zh-CN" altLang="en-US" dirty="0"/>
              <a:t>美 </a:t>
            </a:r>
            <a:r>
              <a:rPr lang="en-US" altLang="zh-CN" dirty="0"/>
              <a:t>[</a:t>
            </a:r>
            <a:r>
              <a:rPr lang="en-US" altLang="zh-CN" dirty="0" err="1"/>
              <a:t>sə'renəti</a:t>
            </a:r>
            <a:r>
              <a:rPr lang="en-US" altLang="zh-CN" dirty="0"/>
              <a:t>] n.  </a:t>
            </a:r>
            <a:r>
              <a:rPr lang="zh-CN" altLang="en-US" dirty="0"/>
              <a:t>安详</a:t>
            </a:r>
            <a:r>
              <a:rPr lang="en-US" altLang="zh-CN" dirty="0"/>
              <a:t>; </a:t>
            </a:r>
            <a:r>
              <a:rPr lang="zh-CN" altLang="en-US" dirty="0"/>
              <a:t>宁静</a:t>
            </a:r>
            <a:r>
              <a:rPr lang="en-US" altLang="zh-CN" dirty="0"/>
              <a:t>; </a:t>
            </a:r>
            <a:r>
              <a:rPr lang="zh-CN" altLang="en-US" dirty="0"/>
              <a:t>尊贵的阁下</a:t>
            </a:r>
            <a:r>
              <a:rPr lang="en-US" altLang="zh-CN" dirty="0"/>
              <a:t>; </a:t>
            </a:r>
            <a:r>
              <a:rPr lang="zh-CN" altLang="en-US" dirty="0"/>
              <a:t>平静</a:t>
            </a:r>
            <a:r>
              <a:rPr lang="en-US" altLang="zh-CN" dirty="0"/>
              <a:t>; </a:t>
            </a:r>
          </a:p>
          <a:p>
            <a:r>
              <a:rPr lang="en-US" altLang="zh-CN" dirty="0" err="1"/>
              <a:t>ecstacy</a:t>
            </a:r>
            <a:r>
              <a:rPr lang="zh-CN" altLang="en-US" dirty="0"/>
              <a:t>英 </a:t>
            </a:r>
            <a:r>
              <a:rPr lang="en-US" altLang="zh-CN" dirty="0"/>
              <a:t>['</a:t>
            </a:r>
            <a:r>
              <a:rPr lang="en-US" altLang="zh-CN" dirty="0" err="1"/>
              <a:t>ekstəsi</a:t>
            </a:r>
            <a:r>
              <a:rPr lang="en-US" altLang="zh-CN" dirty="0"/>
              <a:t>] n.  </a:t>
            </a:r>
            <a:r>
              <a:rPr lang="zh-CN" altLang="en-US" dirty="0"/>
              <a:t>（多用于参加舞会的）狂喜迷幻药</a:t>
            </a:r>
            <a:r>
              <a:rPr lang="en-US" altLang="zh-CN" dirty="0"/>
              <a:t>;</a:t>
            </a:r>
          </a:p>
          <a:p>
            <a:r>
              <a:rPr lang="en-US" altLang="zh-CN" dirty="0"/>
              <a:t>admiration    </a:t>
            </a:r>
            <a:r>
              <a:rPr lang="zh-CN" altLang="en-US" dirty="0"/>
              <a:t>英 </a:t>
            </a:r>
            <a:r>
              <a:rPr lang="en-US" altLang="zh-CN" dirty="0"/>
              <a:t>[ˌ</a:t>
            </a:r>
            <a:r>
              <a:rPr lang="en-US" altLang="zh-CN" dirty="0" err="1"/>
              <a:t>ædməˈreɪʃn</a:t>
            </a:r>
            <a:r>
              <a:rPr lang="en-US" altLang="zh-CN" dirty="0"/>
              <a:t>]   </a:t>
            </a:r>
            <a:r>
              <a:rPr lang="zh-CN" altLang="en-US" dirty="0"/>
              <a:t>美 </a:t>
            </a:r>
            <a:r>
              <a:rPr lang="en-US" altLang="zh-CN" dirty="0"/>
              <a:t>[ˌ</a:t>
            </a:r>
            <a:r>
              <a:rPr lang="en-US" altLang="zh-CN" dirty="0" err="1"/>
              <a:t>ædməˈreɪʃn</a:t>
            </a:r>
            <a:r>
              <a:rPr lang="en-US" altLang="zh-CN" dirty="0"/>
              <a:t>] n.  </a:t>
            </a:r>
            <a:r>
              <a:rPr lang="zh-CN" altLang="en-US" dirty="0"/>
              <a:t>钦佩，赞赏</a:t>
            </a:r>
            <a:r>
              <a:rPr lang="en-US" altLang="zh-CN" dirty="0"/>
              <a:t>;</a:t>
            </a:r>
          </a:p>
          <a:p>
            <a:r>
              <a:rPr lang="en-US" altLang="zh-CN" dirty="0"/>
              <a:t>vigilance    </a:t>
            </a:r>
            <a:r>
              <a:rPr lang="zh-CN" altLang="en-US" dirty="0"/>
              <a:t>英 </a:t>
            </a:r>
            <a:r>
              <a:rPr lang="en-US" altLang="zh-CN" dirty="0"/>
              <a:t>['</a:t>
            </a:r>
            <a:r>
              <a:rPr lang="en-US" altLang="zh-CN" dirty="0" err="1"/>
              <a:t>vɪdʒɪləns</a:t>
            </a:r>
            <a:r>
              <a:rPr lang="en-US" altLang="zh-CN" dirty="0"/>
              <a:t>]   </a:t>
            </a:r>
            <a:r>
              <a:rPr lang="zh-CN" altLang="en-US" dirty="0"/>
              <a:t>美 </a:t>
            </a:r>
            <a:r>
              <a:rPr lang="en-US" altLang="zh-CN" dirty="0"/>
              <a:t>[ˈ</a:t>
            </a:r>
            <a:r>
              <a:rPr lang="en-US" altLang="zh-CN" dirty="0" err="1"/>
              <a:t>vɪdʒələns</a:t>
            </a:r>
            <a:r>
              <a:rPr lang="en-US" altLang="zh-CN" dirty="0"/>
              <a:t>] n.  &lt;</a:t>
            </a:r>
            <a:r>
              <a:rPr lang="zh-CN" altLang="en-US" dirty="0"/>
              <a:t>正</a:t>
            </a:r>
            <a:r>
              <a:rPr lang="en-US" altLang="zh-CN" dirty="0"/>
              <a:t>&gt;</a:t>
            </a:r>
            <a:r>
              <a:rPr lang="zh-CN" altLang="en-US" dirty="0"/>
              <a:t>警觉</a:t>
            </a:r>
            <a:r>
              <a:rPr lang="en-US" altLang="zh-CN" dirty="0"/>
              <a:t>; </a:t>
            </a:r>
            <a:r>
              <a:rPr lang="zh-CN" altLang="en-US" dirty="0"/>
              <a:t>警惕</a:t>
            </a:r>
            <a:r>
              <a:rPr lang="en-US" altLang="zh-CN" dirty="0"/>
              <a:t>; </a:t>
            </a:r>
            <a:r>
              <a:rPr lang="zh-CN" altLang="en-US" dirty="0"/>
              <a:t>警戒</a:t>
            </a:r>
            <a:r>
              <a:rPr lang="en-US" altLang="zh-CN" dirty="0"/>
              <a:t>; &lt;</a:t>
            </a:r>
            <a:r>
              <a:rPr lang="zh-CN" altLang="en-US" dirty="0"/>
              <a:t>医</a:t>
            </a:r>
            <a:r>
              <a:rPr lang="en-US" altLang="zh-CN" dirty="0"/>
              <a:t>&gt;</a:t>
            </a:r>
            <a:r>
              <a:rPr lang="zh-CN" altLang="en-US" dirty="0"/>
              <a:t>失眠症</a:t>
            </a:r>
            <a:r>
              <a:rPr lang="en-US" altLang="zh-CN" dirty="0"/>
              <a:t>;</a:t>
            </a:r>
          </a:p>
          <a:p>
            <a:r>
              <a:rPr lang="en-US" altLang="zh-CN" dirty="0"/>
              <a:t>loathing    </a:t>
            </a:r>
            <a:r>
              <a:rPr lang="zh-CN" altLang="en-US" dirty="0"/>
              <a:t>英 </a:t>
            </a:r>
            <a:r>
              <a:rPr lang="en-US" altLang="zh-CN" dirty="0"/>
              <a:t>[ˈ</a:t>
            </a:r>
            <a:r>
              <a:rPr lang="en-US" altLang="zh-CN" dirty="0" err="1"/>
              <a:t>ləʊðɪŋ</a:t>
            </a:r>
            <a:r>
              <a:rPr lang="en-US" altLang="zh-CN" dirty="0"/>
              <a:t>]   </a:t>
            </a:r>
            <a:r>
              <a:rPr lang="zh-CN" altLang="en-US" dirty="0"/>
              <a:t>美 </a:t>
            </a:r>
            <a:r>
              <a:rPr lang="en-US" altLang="zh-CN" dirty="0"/>
              <a:t>[ˈ</a:t>
            </a:r>
            <a:r>
              <a:rPr lang="en-US" altLang="zh-CN" dirty="0" err="1"/>
              <a:t>loʊðɪŋ</a:t>
            </a:r>
            <a:r>
              <a:rPr lang="en-US" altLang="zh-CN" dirty="0"/>
              <a:t>] n.  </a:t>
            </a:r>
            <a:r>
              <a:rPr lang="zh-CN" altLang="en-US" dirty="0"/>
              <a:t>厌恶，憎恨</a:t>
            </a:r>
            <a:r>
              <a:rPr lang="en-US" altLang="zh-CN" dirty="0"/>
              <a:t>; v.  </a:t>
            </a:r>
            <a:r>
              <a:rPr lang="zh-CN" altLang="en-US" dirty="0"/>
              <a:t>憎恨，厌恶</a:t>
            </a:r>
            <a:r>
              <a:rPr lang="en-US" altLang="zh-CN" dirty="0"/>
              <a:t>( loathe</a:t>
            </a:r>
            <a:r>
              <a:rPr lang="zh-CN" altLang="en-US" dirty="0"/>
              <a:t>的现在分词</a:t>
            </a:r>
            <a:r>
              <a:rPr lang="en-US" altLang="zh-CN" dirty="0"/>
              <a:t>); </a:t>
            </a:r>
            <a:r>
              <a:rPr lang="zh-CN" altLang="en-US" dirty="0"/>
              <a:t>极不喜欢</a:t>
            </a:r>
            <a:r>
              <a:rPr lang="en-US" altLang="zh-CN" dirty="0"/>
              <a:t>;</a:t>
            </a:r>
          </a:p>
          <a:p>
            <a:r>
              <a:rPr lang="en-US" altLang="zh-CN" dirty="0"/>
              <a:t>distraction    </a:t>
            </a:r>
            <a:r>
              <a:rPr lang="zh-CN" altLang="en-US" dirty="0"/>
              <a:t>英 </a:t>
            </a:r>
            <a:r>
              <a:rPr lang="en-US" altLang="zh-CN" dirty="0"/>
              <a:t>[</a:t>
            </a:r>
            <a:r>
              <a:rPr lang="en-US" altLang="zh-CN" dirty="0" err="1"/>
              <a:t>dɪˈstrækʃn</a:t>
            </a:r>
            <a:r>
              <a:rPr lang="en-US" altLang="zh-CN" dirty="0"/>
              <a:t>]   </a:t>
            </a:r>
            <a:r>
              <a:rPr lang="zh-CN" altLang="en-US" dirty="0"/>
              <a:t>美 </a:t>
            </a:r>
            <a:r>
              <a:rPr lang="en-US" altLang="zh-CN" dirty="0"/>
              <a:t>[</a:t>
            </a:r>
            <a:r>
              <a:rPr lang="en-US" altLang="zh-CN" dirty="0" err="1"/>
              <a:t>dɪˈstrækʃn</a:t>
            </a:r>
            <a:r>
              <a:rPr lang="en-US" altLang="zh-CN" dirty="0"/>
              <a:t>] n.  </a:t>
            </a:r>
            <a:r>
              <a:rPr lang="zh-CN" altLang="en-US" dirty="0"/>
              <a:t>注意力分散</a:t>
            </a:r>
            <a:r>
              <a:rPr lang="en-US" altLang="zh-CN" dirty="0"/>
              <a:t>; </a:t>
            </a:r>
            <a:r>
              <a:rPr lang="zh-CN" altLang="en-US" dirty="0"/>
              <a:t>娱乐，消遣</a:t>
            </a:r>
            <a:r>
              <a:rPr lang="en-US" altLang="zh-CN" dirty="0"/>
              <a:t>; </a:t>
            </a:r>
            <a:r>
              <a:rPr lang="zh-CN" altLang="en-US" dirty="0"/>
              <a:t>心烦意乱</a:t>
            </a:r>
            <a:r>
              <a:rPr lang="en-US" altLang="zh-CN" dirty="0"/>
              <a:t>; </a:t>
            </a:r>
            <a:r>
              <a:rPr lang="zh-CN" altLang="en-US" dirty="0"/>
              <a:t>精神错乱</a:t>
            </a:r>
            <a:r>
              <a:rPr lang="en-US" altLang="zh-CN" dirty="0"/>
              <a:t>;</a:t>
            </a:r>
            <a:endParaRPr lang="zh-CN" altLang="en-US" dirty="0"/>
          </a:p>
        </p:txBody>
      </p:sp>
      <p:sp>
        <p:nvSpPr>
          <p:cNvPr id="4" name="灯片编号占位符 3"/>
          <p:cNvSpPr>
            <a:spLocks noGrp="1"/>
          </p:cNvSpPr>
          <p:nvPr>
            <p:ph type="sldNum" sz="quarter" idx="5"/>
          </p:nvPr>
        </p:nvSpPr>
        <p:spPr/>
        <p:txBody>
          <a:bodyPr/>
          <a:lstStyle/>
          <a:p>
            <a:pPr>
              <a:defRPr/>
            </a:pPr>
            <a:fld id="{DE9802CA-9E2C-451E-91FC-E67FC69ED458}" type="slidenum">
              <a:rPr lang="zh-CN" altLang="en-US" smtClean="0"/>
              <a:pPr>
                <a:defRPr/>
              </a:pPr>
              <a:t>15</a:t>
            </a:fld>
            <a:endParaRPr lang="zh-CN" altLang="en-US"/>
          </a:p>
        </p:txBody>
      </p:sp>
    </p:spTree>
    <p:extLst>
      <p:ext uri="{BB962C8B-B14F-4D97-AF65-F5344CB8AC3E}">
        <p14:creationId xmlns:p14="http://schemas.microsoft.com/office/powerpoint/2010/main" val="3176874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pPr>
              <a:defRPr/>
            </a:pPr>
            <a:fld id="{825D7002-F7D3-4F9D-A24F-C11AFD77D6D3}" type="datetimeFigureOut">
              <a:rPr lang="zh-CN" altLang="en-US" smtClean="0"/>
              <a:pPr>
                <a:defRPr/>
              </a:pPr>
              <a:t>2021/12/28</a:t>
            </a:fld>
            <a:endParaRPr lang="zh-CN" altLang="en-US"/>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BC136865-543D-4FB5-904C-43C8C8DCB675}" type="slidenum">
              <a:rPr lang="zh-CN" altLang="en-US" smtClean="0"/>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p>
            <a:pPr>
              <a:defRPr/>
            </a:pPr>
            <a:fld id="{2A32AAF4-5BB7-4180-AEC3-865E338765BE}" type="datetimeFigureOut">
              <a:rPr lang="zh-CN" altLang="en-US" smtClean="0"/>
              <a:pPr>
                <a:defRPr/>
              </a:pPr>
              <a:t>2021/12/28</a:t>
            </a:fld>
            <a:endParaRPr lang="zh-CN" altLang="en-US"/>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D344B76A-9690-4033-ABB4-166829E22CAF}" type="slidenum">
              <a:rPr lang="zh-CN" altLang="en-US" smtClean="0"/>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pPr>
              <a:defRPr/>
            </a:pPr>
            <a:fld id="{CE4FE71A-1839-4474-B313-A68902AE170F}" type="datetimeFigureOut">
              <a:rPr lang="zh-CN" altLang="en-US" smtClean="0"/>
              <a:pPr>
                <a:defRPr/>
              </a:pPr>
              <a:t>2021/12/28</a:t>
            </a:fld>
            <a:endParaRPr lang="zh-CN" altLang="en-US"/>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167679B4-3A47-421F-BECA-AA0A0A2CE66B}" type="slidenum">
              <a:rPr lang="zh-CN" altLang="en-US" smtClean="0"/>
              <a:pPr>
                <a:defRPr/>
              </a:pPr>
              <a:t>‹#›</a:t>
            </a:fld>
            <a:endParaRPr lang="zh-CN"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p>
            <a:pPr>
              <a:defRPr/>
            </a:pPr>
            <a:fld id="{920BC50D-F078-4885-AC74-D820E386440C}" type="datetimeFigureOut">
              <a:rPr lang="zh-CN" altLang="en-US" smtClean="0"/>
              <a:pPr>
                <a:defRPr/>
              </a:pPr>
              <a:t>2021/12/28</a:t>
            </a:fld>
            <a:endParaRPr lang="zh-CN" altLang="en-US"/>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099D6FF9-C48D-4B54-A842-D3643EAB1528}" type="slidenum">
              <a:rPr lang="zh-CN" altLang="en-US" smtClean="0"/>
              <a:pPr>
                <a:defRPr/>
              </a:pPr>
              <a:t>‹#›</a:t>
            </a:fld>
            <a:endParaRPr lang="zh-CN" altLang="en-US"/>
          </a:p>
        </p:txBody>
      </p:sp>
      <p:sp>
        <p:nvSpPr>
          <p:cNvPr id="7" name="Title 6"/>
          <p:cNvSpPr>
            <a:spLocks noGrp="1"/>
          </p:cNvSpPr>
          <p:nvPr>
            <p:ph type="title"/>
          </p:nvPr>
        </p:nvSpPr>
        <p:spPr/>
        <p:txBody>
          <a:bodyPr/>
          <a:lstStyle/>
          <a:p>
            <a:r>
              <a:rPr lang="zh-CN" altLang="en-US"/>
              <a:t>单击此处编辑母版标题样式</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pPr>
              <a:defRPr/>
            </a:pPr>
            <a:fld id="{FB5CD8A1-CB1A-4596-AF62-ED863A34D411}" type="datetimeFigureOut">
              <a:rPr lang="zh-CN" altLang="en-US" smtClean="0"/>
              <a:pPr>
                <a:defRPr/>
              </a:pPr>
              <a:t>2021/12/28</a:t>
            </a:fld>
            <a:endParaRPr lang="zh-CN" altLang="en-US"/>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339E33CA-A8B5-49B4-B120-00F563D1D780}" type="slidenum">
              <a:rPr lang="zh-CN" altLang="en-US" smtClean="0"/>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5" name="Date Placeholder 4"/>
          <p:cNvSpPr>
            <a:spLocks noGrp="1"/>
          </p:cNvSpPr>
          <p:nvPr>
            <p:ph type="dt" sz="half" idx="10"/>
          </p:nvPr>
        </p:nvSpPr>
        <p:spPr/>
        <p:txBody>
          <a:bodyPr/>
          <a:lstStyle/>
          <a:p>
            <a:pPr>
              <a:defRPr/>
            </a:pPr>
            <a:fld id="{6981E2D6-EBEC-4E39-BAF3-588DC1CE65A6}" type="datetimeFigureOut">
              <a:rPr lang="zh-CN" altLang="en-US" smtClean="0"/>
              <a:pPr>
                <a:defRPr/>
              </a:pPr>
              <a:t>2021/12/28</a:t>
            </a:fld>
            <a:endParaRPr lang="zh-CN" altLang="en-US"/>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5FC30329-575E-4933-B74A-754223D75006}" type="slidenum">
              <a:rPr lang="zh-CN" altLang="en-US" smtClean="0"/>
              <a:pPr>
                <a:defRPr/>
              </a:pPr>
              <a:t>‹#›</a:t>
            </a:fld>
            <a:endParaRPr lang="zh-CN" altLang="en-US"/>
          </a:p>
        </p:txBody>
      </p:sp>
      <p:sp>
        <p:nvSpPr>
          <p:cNvPr id="9" name="Content Placeholder 8"/>
          <p:cNvSpPr>
            <a:spLocks noGrp="1"/>
          </p:cNvSpPr>
          <p:nvPr>
            <p:ph sz="quarter" idx="13"/>
          </p:nvPr>
        </p:nvSpPr>
        <p:spPr>
          <a:xfrm>
            <a:off x="676655" y="2679192"/>
            <a:ext cx="3822192" cy="34472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pPr>
              <a:defRPr/>
            </a:pPr>
            <a:fld id="{47E383E3-9E71-4F6B-9461-F163F28052A6}" type="datetimeFigureOut">
              <a:rPr lang="zh-CN" altLang="en-US" smtClean="0"/>
              <a:pPr>
                <a:defRPr/>
              </a:pPr>
              <a:t>2021/12/28</a:t>
            </a:fld>
            <a:endParaRPr lang="zh-CN" altLang="en-US"/>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B83877E1-87A7-4416-B4FB-F33CC1CCC01F}" type="slidenum">
              <a:rPr lang="zh-CN" altLang="en-US" smtClean="0"/>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2"/>
          <p:cNvSpPr>
            <a:spLocks noGrp="1"/>
          </p:cNvSpPr>
          <p:nvPr>
            <p:ph type="dt" sz="half" idx="10"/>
          </p:nvPr>
        </p:nvSpPr>
        <p:spPr/>
        <p:txBody>
          <a:bodyPr/>
          <a:lstStyle/>
          <a:p>
            <a:pPr>
              <a:defRPr/>
            </a:pPr>
            <a:fld id="{F2364B56-226D-4A30-A8E4-693C627DC772}" type="datetimeFigureOut">
              <a:rPr lang="zh-CN" altLang="en-US" smtClean="0"/>
              <a:pPr>
                <a:defRPr/>
              </a:pPr>
              <a:t>2021/12/28</a:t>
            </a:fld>
            <a:endParaRPr lang="zh-CN" altLang="en-US"/>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231DB35F-9D93-4997-AE77-E8A7DD90A745}" type="slidenum">
              <a:rPr lang="zh-CN" altLang="en-US" smtClean="0"/>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pPr>
              <a:defRPr/>
            </a:pPr>
            <a:fld id="{30F3C391-683B-4AC7-900A-D50D6C8C1A28}" type="datetimeFigureOut">
              <a:rPr lang="zh-CN" altLang="en-US" smtClean="0"/>
              <a:pPr>
                <a:defRPr/>
              </a:pPr>
              <a:t>2021/12/28</a:t>
            </a:fld>
            <a:endParaRPr lang="zh-CN" altLang="en-US"/>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7CF52D-659E-4FF4-A5EB-2F70B9AE5929}" type="slidenum">
              <a:rPr lang="zh-CN" altLang="en-US" smtClean="0"/>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pPr>
              <a:defRPr/>
            </a:pPr>
            <a:fld id="{938BF026-489E-497D-B22A-010535A8F580}" type="datetimeFigureOut">
              <a:rPr lang="zh-CN" altLang="en-US" smtClean="0"/>
              <a:pPr>
                <a:defRPr/>
              </a:pPr>
              <a:t>2021/12/28</a:t>
            </a:fld>
            <a:endParaRPr lang="zh-CN" altLang="en-US"/>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20FDE872-4FCA-4CB5-A61C-271C4C39471F}" type="slidenum">
              <a:rPr lang="zh-CN" altLang="en-US" smtClean="0"/>
              <a:pPr>
                <a:defRPr/>
              </a:pPr>
              <a:t>‹#›</a:t>
            </a:fld>
            <a:endParaRPr lang="zh-CN"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zh-CN" altLang="en-US"/>
              <a:t>单击此处编辑母版标题样式</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pPr>
              <a:defRPr/>
            </a:pPr>
            <a:fld id="{8026DA11-CCEE-4D34-A552-8ED980588358}" type="datetimeFigureOut">
              <a:rPr lang="zh-CN" altLang="en-US" smtClean="0"/>
              <a:pPr>
                <a:defRPr/>
              </a:pPr>
              <a:t>2021/12/28</a:t>
            </a:fld>
            <a:endParaRPr lang="zh-CN" altLang="en-US"/>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6F6C5D15-0913-433C-B744-E86F7A1E6DAD}" type="slidenum">
              <a:rPr lang="zh-CN" altLang="en-US" smtClean="0"/>
              <a:pPr>
                <a:defRPr/>
              </a:pPr>
              <a:t>‹#›</a:t>
            </a:fld>
            <a:endParaRPr lang="zh-CN"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pPr>
              <a:defRPr/>
            </a:pPr>
            <a:fld id="{9EDDEB3B-368C-470B-8451-CDC3CD3759A2}" type="datetimeFigureOut">
              <a:rPr lang="zh-CN" altLang="en-US" smtClean="0"/>
              <a:pPr>
                <a:defRPr/>
              </a:pPr>
              <a:t>2021/12/28</a:t>
            </a:fld>
            <a:endParaRPr lang="zh-CN"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pPr>
              <a:defRPr/>
            </a:pPr>
            <a:endParaRPr lang="zh-CN"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pPr>
              <a:defRPr/>
            </a:pPr>
            <a:fld id="{8A306A8B-BDD4-4C95-BDE0-17883A9DBD34}" type="slidenum">
              <a:rPr lang="zh-CN" altLang="en-US" smtClean="0"/>
              <a:pPr>
                <a:defRPr/>
              </a:pPr>
              <a:t>‹#›</a:t>
            </a:fld>
            <a:endParaRPr lang="zh-CN"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Tree>
  </p:cSld>
  <p:clrMap bg1="lt1" tx1="dk1" bg2="lt2" tx2="dk2" accent1="accent1" accent2="accent2" accent3="accent3" accent4="accent4" accent5="accent5" accent6="accent6" hlink="hlink" folHlink="folHlink"/>
  <p:sldLayoutIdLst>
    <p:sldLayoutId id="2147483851" r:id="rId1"/>
    <p:sldLayoutId id="2147483852" r:id="rId2"/>
    <p:sldLayoutId id="2147483853" r:id="rId3"/>
    <p:sldLayoutId id="2147483854" r:id="rId4"/>
    <p:sldLayoutId id="2147483855" r:id="rId5"/>
    <p:sldLayoutId id="2147483856" r:id="rId6"/>
    <p:sldLayoutId id="2147483857" r:id="rId7"/>
    <p:sldLayoutId id="2147483858" r:id="rId8"/>
    <p:sldLayoutId id="2147483859" r:id="rId9"/>
    <p:sldLayoutId id="2147483860" r:id="rId10"/>
    <p:sldLayoutId id="214748386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baike.baidu.com/item/%E5%A4%8D%E5%88%B6/33067" TargetMode="External"/><Relationship Id="rId2" Type="http://schemas.openxmlformats.org/officeDocument/2006/relationships/hyperlink" Target="http://baike.baidu.com/item/%E6%A8%A1%E4%BB%BF/82295" TargetMode="External"/><Relationship Id="rId1" Type="http://schemas.openxmlformats.org/officeDocument/2006/relationships/slideLayout" Target="../slideLayouts/slideLayout2.xml"/><Relationship Id="rId5" Type="http://schemas.openxmlformats.org/officeDocument/2006/relationships/hyperlink" Target="http://baike.baidu.com/item/%E5%81%87%E5%86%92" TargetMode="External"/><Relationship Id="rId4" Type="http://schemas.openxmlformats.org/officeDocument/2006/relationships/hyperlink" Target="http://baike.baidu.com/item/%E6%8A%84%E8%A2%AD"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矩形 3"/>
          <p:cNvSpPr>
            <a:spLocks noChangeArrowheads="1"/>
          </p:cNvSpPr>
          <p:nvPr/>
        </p:nvSpPr>
        <p:spPr bwMode="auto">
          <a:xfrm>
            <a:off x="1428750" y="500063"/>
            <a:ext cx="4572000"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2"/>
              </a:buClr>
              <a:buSzPct val="90000"/>
              <a:buFont typeface="Cambria" pitchFamily="18" charset="0"/>
              <a:buChar char="+"/>
              <a:defRPr sz="3200">
                <a:solidFill>
                  <a:schemeClr val="tx1"/>
                </a:solidFill>
                <a:latin typeface="Times New Roman" pitchFamily="18" charset="0"/>
                <a:ea typeface="宋体" pitchFamily="2" charset="-122"/>
              </a:defRPr>
            </a:lvl1pPr>
            <a:lvl2pPr marL="742950" indent="-285750" eaLnBrk="0" hangingPunct="0">
              <a:spcBef>
                <a:spcPct val="20000"/>
              </a:spcBef>
              <a:buClr>
                <a:schemeClr val="tx2"/>
              </a:buClr>
              <a:buSzPct val="100000"/>
              <a:buFont typeface="Cambria" pitchFamily="18" charset="0"/>
              <a:buChar char="–"/>
              <a:defRPr sz="2800">
                <a:solidFill>
                  <a:schemeClr val="tx1"/>
                </a:solidFill>
                <a:latin typeface="Times New Roman" pitchFamily="18" charset="0"/>
                <a:ea typeface="宋体" pitchFamily="2" charset="-122"/>
              </a:defRPr>
            </a:lvl2pPr>
            <a:lvl3pPr marL="1143000" indent="-228600" eaLnBrk="0" hangingPunct="0">
              <a:spcBef>
                <a:spcPct val="20000"/>
              </a:spcBef>
              <a:buClr>
                <a:schemeClr val="tx2"/>
              </a:buClr>
              <a:buSzPct val="60000"/>
              <a:buFont typeface="Wingdings 2" pitchFamily="18" charset="2"/>
              <a:buChar char="Ï"/>
              <a:defRPr sz="2400">
                <a:solidFill>
                  <a:schemeClr val="tx1"/>
                </a:solidFill>
                <a:latin typeface="Times New Roman" pitchFamily="18" charset="0"/>
                <a:ea typeface="宋体" pitchFamily="2" charset="-122"/>
              </a:defRPr>
            </a:lvl3pPr>
            <a:lvl4pPr marL="1600200" indent="-228600" eaLnBrk="0" hangingPunct="0">
              <a:spcBef>
                <a:spcPct val="20000"/>
              </a:spcBef>
              <a:buClr>
                <a:schemeClr val="tx2"/>
              </a:buClr>
              <a:buSzPct val="90000"/>
              <a:buFont typeface="Calibri" pitchFamily="34" charset="0"/>
              <a:buChar char="÷"/>
              <a:defRPr sz="2000">
                <a:solidFill>
                  <a:schemeClr val="tx1"/>
                </a:solidFill>
                <a:latin typeface="Times New Roman" pitchFamily="18" charset="0"/>
                <a:ea typeface="宋体" pitchFamily="2" charset="-122"/>
              </a:defRPr>
            </a:lvl4pPr>
            <a:lvl5pPr marL="2057400" indent="-228600" eaLnBrk="0" hangingPunct="0">
              <a:spcBef>
                <a:spcPct val="20000"/>
              </a:spcBef>
              <a:buClr>
                <a:schemeClr val="tx2"/>
              </a:buClr>
              <a:buSzPct val="100000"/>
              <a:buFont typeface="Cambria" pitchFamily="18" charset="0"/>
              <a:buChar char="="/>
              <a:defRPr sz="2000">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tx2"/>
              </a:buClr>
              <a:buSzPct val="100000"/>
              <a:buFont typeface="Cambria" pitchFamily="18" charset="0"/>
              <a:buChar char="="/>
              <a:defRPr sz="2000">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tx2"/>
              </a:buClr>
              <a:buSzPct val="100000"/>
              <a:buFont typeface="Cambria" pitchFamily="18" charset="0"/>
              <a:buChar char="="/>
              <a:defRPr sz="2000">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tx2"/>
              </a:buClr>
              <a:buSzPct val="100000"/>
              <a:buFont typeface="Cambria" pitchFamily="18" charset="0"/>
              <a:buChar char="="/>
              <a:defRPr sz="2000">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tx2"/>
              </a:buClr>
              <a:buSzPct val="100000"/>
              <a:buFont typeface="Cambria" pitchFamily="18" charset="0"/>
              <a:buChar char="="/>
              <a:defRPr sz="2000">
                <a:solidFill>
                  <a:schemeClr val="tx1"/>
                </a:solidFill>
                <a:latin typeface="Times New Roman" pitchFamily="18" charset="0"/>
                <a:ea typeface="宋体" pitchFamily="2" charset="-122"/>
              </a:defRPr>
            </a:lvl9pPr>
          </a:lstStyle>
          <a:p>
            <a:pPr eaLnBrk="1" hangingPunct="1">
              <a:lnSpc>
                <a:spcPct val="150000"/>
              </a:lnSpc>
              <a:spcBef>
                <a:spcPct val="0"/>
              </a:spcBef>
              <a:buClrTx/>
              <a:buSzTx/>
              <a:buFontTx/>
              <a:buNone/>
            </a:pPr>
            <a:endParaRPr lang="en-US" altLang="zh-CN" sz="2800" dirty="0">
              <a:solidFill>
                <a:srgbClr val="660066"/>
              </a:solidFill>
              <a:latin typeface="黑体" pitchFamily="49" charset="-122"/>
              <a:ea typeface="黑体" pitchFamily="49" charset="-122"/>
            </a:endParaRPr>
          </a:p>
          <a:p>
            <a:pPr eaLnBrk="1" hangingPunct="1">
              <a:lnSpc>
                <a:spcPct val="150000"/>
              </a:lnSpc>
              <a:spcBef>
                <a:spcPct val="0"/>
              </a:spcBef>
              <a:buClrTx/>
              <a:buSzTx/>
              <a:buFontTx/>
              <a:buNone/>
            </a:pPr>
            <a:endParaRPr lang="en-US" altLang="zh-CN" sz="2800" dirty="0">
              <a:solidFill>
                <a:srgbClr val="660066"/>
              </a:solidFill>
              <a:latin typeface="黑体" pitchFamily="49" charset="-122"/>
              <a:ea typeface="黑体" pitchFamily="49" charset="-122"/>
            </a:endParaRPr>
          </a:p>
        </p:txBody>
      </p:sp>
      <p:sp>
        <p:nvSpPr>
          <p:cNvPr id="2" name="标题 1"/>
          <p:cNvSpPr>
            <a:spLocks noGrp="1"/>
          </p:cNvSpPr>
          <p:nvPr>
            <p:ph type="ctrTitle"/>
          </p:nvPr>
        </p:nvSpPr>
        <p:spPr/>
        <p:txBody>
          <a:bodyPr/>
          <a:lstStyle/>
          <a:p>
            <a:r>
              <a:rPr lang="zh-CN" altLang="zh-CN" dirty="0">
                <a:solidFill>
                  <a:srgbClr val="7030A0"/>
                </a:solidFill>
                <a:latin typeface="黑体" panose="02010609060101010101" pitchFamily="49" charset="-122"/>
                <a:ea typeface="黑体" panose="02010609060101010101" pitchFamily="49" charset="-122"/>
              </a:rPr>
              <a:t>语义的类型</a:t>
            </a:r>
            <a:endParaRPr lang="zh-CN" altLang="en-US" dirty="0">
              <a:solidFill>
                <a:srgbClr val="7030A0"/>
              </a:solidFill>
              <a:latin typeface="黑体" panose="02010609060101010101" pitchFamily="49" charset="-122"/>
              <a:ea typeface="黑体" panose="02010609060101010101" pitchFamily="49" charset="-122"/>
            </a:endParaRPr>
          </a:p>
        </p:txBody>
      </p:sp>
      <p:sp>
        <p:nvSpPr>
          <p:cNvPr id="3" name="副标题 2"/>
          <p:cNvSpPr>
            <a:spLocks noGrp="1"/>
          </p:cNvSpPr>
          <p:nvPr>
            <p:ph type="subTitle" idx="1"/>
          </p:nvPr>
        </p:nvSpPr>
        <p:spPr/>
        <p:txBody>
          <a:bodyPr/>
          <a:lstStyle/>
          <a:p>
            <a:r>
              <a:rPr lang="zh-CN" altLang="en-US" dirty="0">
                <a:solidFill>
                  <a:srgbClr val="7030A0"/>
                </a:solidFill>
                <a:latin typeface="黑体" panose="02010609060101010101" pitchFamily="49" charset="-122"/>
                <a:ea typeface="黑体" panose="02010609060101010101" pitchFamily="49" charset="-122"/>
              </a:rPr>
              <a:t>第</a:t>
            </a:r>
            <a:r>
              <a:rPr lang="en-US" altLang="zh-CN" dirty="0">
                <a:solidFill>
                  <a:srgbClr val="7030A0"/>
                </a:solidFill>
                <a:latin typeface="黑体" panose="02010609060101010101" pitchFamily="49" charset="-122"/>
                <a:ea typeface="黑体" panose="02010609060101010101" pitchFamily="49" charset="-122"/>
              </a:rPr>
              <a:t>10</a:t>
            </a:r>
            <a:r>
              <a:rPr lang="zh-CN" altLang="en-US" dirty="0">
                <a:solidFill>
                  <a:srgbClr val="7030A0"/>
                </a:solidFill>
                <a:latin typeface="黑体" panose="02010609060101010101" pitchFamily="49" charset="-122"/>
                <a:ea typeface="黑体" panose="02010609060101010101" pitchFamily="49" charset="-122"/>
              </a:rPr>
              <a:t>讲</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内容占位符 2"/>
          <p:cNvSpPr>
            <a:spLocks noGrp="1"/>
          </p:cNvSpPr>
          <p:nvPr>
            <p:ph idx="1"/>
          </p:nvPr>
        </p:nvSpPr>
        <p:spPr>
          <a:xfrm>
            <a:off x="457200" y="1341438"/>
            <a:ext cx="8229600" cy="4983162"/>
          </a:xfrm>
        </p:spPr>
        <p:txBody>
          <a:bodyPr/>
          <a:lstStyle/>
          <a:p>
            <a:r>
              <a:rPr lang="en-US" altLang="zh-CN" dirty="0">
                <a:latin typeface="黑体" pitchFamily="49" charset="-122"/>
                <a:ea typeface="黑体" pitchFamily="49" charset="-122"/>
              </a:rPr>
              <a:t>A</a:t>
            </a:r>
            <a:r>
              <a:rPr lang="zh-CN" altLang="zh-CN" b="1" dirty="0">
                <a:latin typeface="黑体" pitchFamily="49" charset="-122"/>
                <a:ea typeface="黑体" pitchFamily="49" charset="-122"/>
              </a:rPr>
              <a:t>附加在概念意义之上的意义</a:t>
            </a:r>
            <a:r>
              <a:rPr lang="zh-CN" altLang="zh-CN" dirty="0">
                <a:latin typeface="黑体" pitchFamily="49" charset="-122"/>
                <a:ea typeface="黑体" pitchFamily="49" charset="-122"/>
              </a:rPr>
              <a:t>。</a:t>
            </a:r>
          </a:p>
          <a:p>
            <a:r>
              <a:rPr lang="en-US" altLang="zh-CN" dirty="0">
                <a:latin typeface="黑体" pitchFamily="49" charset="-122"/>
                <a:ea typeface="黑体" pitchFamily="49" charset="-122"/>
              </a:rPr>
              <a:t>B</a:t>
            </a:r>
            <a:r>
              <a:rPr lang="zh-CN" altLang="zh-CN" b="1" dirty="0">
                <a:latin typeface="黑体" pitchFamily="49" charset="-122"/>
                <a:ea typeface="黑体" pitchFamily="49" charset="-122"/>
              </a:rPr>
              <a:t>在不同语言中词的内涵意义可以是相同的</a:t>
            </a:r>
            <a:r>
              <a:rPr lang="zh-CN" altLang="zh-CN" dirty="0">
                <a:latin typeface="黑体" pitchFamily="49" charset="-122"/>
                <a:ea typeface="黑体" pitchFamily="49" charset="-122"/>
              </a:rPr>
              <a:t>。如</a:t>
            </a:r>
            <a:endParaRPr lang="en-US" altLang="zh-CN" dirty="0">
              <a:latin typeface="黑体" pitchFamily="49" charset="-122"/>
              <a:ea typeface="黑体" pitchFamily="49" charset="-122"/>
            </a:endParaRPr>
          </a:p>
          <a:p>
            <a:r>
              <a:rPr lang="zh-CN" altLang="zh-CN" dirty="0">
                <a:latin typeface="黑体" pitchFamily="49" charset="-122"/>
                <a:ea typeface="黑体" pitchFamily="49" charset="-122"/>
              </a:rPr>
              <a:t>“羔羊</a:t>
            </a:r>
            <a:r>
              <a:rPr lang="en-US" altLang="zh-CN" dirty="0">
                <a:latin typeface="黑体" pitchFamily="49" charset="-122"/>
                <a:ea typeface="黑体" pitchFamily="49" charset="-122"/>
              </a:rPr>
              <a:t>lamb</a:t>
            </a:r>
            <a:r>
              <a:rPr lang="zh-CN" altLang="zh-CN" dirty="0">
                <a:latin typeface="黑体" pitchFamily="49" charset="-122"/>
                <a:ea typeface="黑体" pitchFamily="49" charset="-122"/>
              </a:rPr>
              <a:t>”、“狐狸</a:t>
            </a:r>
            <a:r>
              <a:rPr lang="en-US" altLang="zh-CN" dirty="0">
                <a:latin typeface="黑体" pitchFamily="49" charset="-122"/>
                <a:ea typeface="黑体" pitchFamily="49" charset="-122"/>
              </a:rPr>
              <a:t>fox</a:t>
            </a:r>
            <a:r>
              <a:rPr lang="zh-CN" altLang="zh-CN" dirty="0">
                <a:latin typeface="黑体" pitchFamily="49" charset="-122"/>
                <a:ea typeface="黑体" pitchFamily="49" charset="-122"/>
              </a:rPr>
              <a:t>”、“母亲</a:t>
            </a:r>
            <a:r>
              <a:rPr lang="en-US" altLang="zh-CN" dirty="0">
                <a:latin typeface="黑体" pitchFamily="49" charset="-122"/>
                <a:ea typeface="黑体" pitchFamily="49" charset="-122"/>
              </a:rPr>
              <a:t>mother</a:t>
            </a:r>
            <a:r>
              <a:rPr lang="zh-CN" altLang="zh-CN" dirty="0">
                <a:latin typeface="黑体" pitchFamily="49" charset="-122"/>
                <a:ea typeface="黑体" pitchFamily="49" charset="-122"/>
              </a:rPr>
              <a:t>”</a:t>
            </a:r>
            <a:r>
              <a:rPr lang="en-US" altLang="zh-CN" dirty="0">
                <a:latin typeface="黑体" pitchFamily="49" charset="-122"/>
                <a:ea typeface="黑体" pitchFamily="49" charset="-122"/>
              </a:rPr>
              <a:t>.</a:t>
            </a:r>
            <a:endParaRPr lang="zh-CN" altLang="zh-CN" dirty="0">
              <a:latin typeface="黑体" pitchFamily="49" charset="-122"/>
              <a:ea typeface="黑体" pitchFamily="49" charset="-122"/>
            </a:endParaRPr>
          </a:p>
          <a:p>
            <a:r>
              <a:rPr lang="en-US" altLang="zh-CN" dirty="0">
                <a:latin typeface="黑体" pitchFamily="49" charset="-122"/>
                <a:ea typeface="黑体" pitchFamily="49" charset="-122"/>
              </a:rPr>
              <a:t>C</a:t>
            </a:r>
            <a:r>
              <a:rPr lang="zh-CN" altLang="zh-CN" b="1" dirty="0">
                <a:latin typeface="黑体" pitchFamily="49" charset="-122"/>
                <a:ea typeface="黑体" pitchFamily="49" charset="-122"/>
              </a:rPr>
              <a:t>随着理性意义发展变化</a:t>
            </a:r>
            <a:endParaRPr lang="zh-CN" altLang="zh-CN" dirty="0">
              <a:latin typeface="黑体" pitchFamily="49" charset="-122"/>
              <a:ea typeface="黑体" pitchFamily="49" charset="-122"/>
            </a:endParaRPr>
          </a:p>
          <a:p>
            <a:r>
              <a:rPr lang="en-US" altLang="zh-CN" dirty="0">
                <a:latin typeface="黑体" pitchFamily="49" charset="-122"/>
                <a:ea typeface="黑体" pitchFamily="49" charset="-122"/>
              </a:rPr>
              <a:t>D</a:t>
            </a:r>
            <a:r>
              <a:rPr lang="zh-CN" altLang="zh-CN" b="1" dirty="0">
                <a:latin typeface="黑体" pitchFamily="49" charset="-122"/>
                <a:ea typeface="黑体" pitchFamily="49" charset="-122"/>
              </a:rPr>
              <a:t>不明确和无限的特点</a:t>
            </a:r>
            <a:endParaRPr lang="en-US" altLang="zh-CN" b="1" dirty="0">
              <a:latin typeface="黑体" pitchFamily="49" charset="-122"/>
              <a:ea typeface="黑体" pitchFamily="49" charset="-122"/>
            </a:endParaRPr>
          </a:p>
          <a:p>
            <a:r>
              <a:rPr lang="zh-CN" altLang="en-US" b="1" dirty="0">
                <a:latin typeface="黑体" pitchFamily="49" charset="-122"/>
                <a:ea typeface="黑体" pitchFamily="49" charset="-122"/>
              </a:rPr>
              <a:t>女</a:t>
            </a:r>
            <a:r>
              <a:rPr lang="en-US" altLang="zh-CN" b="1" dirty="0">
                <a:latin typeface="黑体" pitchFamily="49" charset="-122"/>
                <a:ea typeface="黑体" pitchFamily="49" charset="-122"/>
              </a:rPr>
              <a:t>-</a:t>
            </a:r>
            <a:r>
              <a:rPr lang="zh-CN" altLang="en-US" b="1" dirty="0">
                <a:latin typeface="黑体" pitchFamily="49" charset="-122"/>
                <a:ea typeface="黑体" pitchFamily="49" charset="-122"/>
              </a:rPr>
              <a:t>女子</a:t>
            </a:r>
            <a:r>
              <a:rPr lang="en-US" altLang="zh-CN" b="1" dirty="0">
                <a:latin typeface="黑体" pitchFamily="49" charset="-122"/>
                <a:ea typeface="黑体" pitchFamily="49" charset="-122"/>
              </a:rPr>
              <a:t>-</a:t>
            </a:r>
            <a:r>
              <a:rPr lang="zh-CN" altLang="en-US" b="1" dirty="0">
                <a:latin typeface="黑体" pitchFamily="49" charset="-122"/>
                <a:ea typeface="黑体" pitchFamily="49" charset="-122"/>
              </a:rPr>
              <a:t>女人</a:t>
            </a:r>
            <a:endParaRPr lang="zh-CN" altLang="zh-CN" dirty="0">
              <a:latin typeface="黑体" pitchFamily="49" charset="-122"/>
              <a:ea typeface="黑体" pitchFamily="49" charset="-122"/>
            </a:endParaRPr>
          </a:p>
          <a:p>
            <a:r>
              <a:rPr lang="en-US" altLang="zh-CN" dirty="0">
                <a:latin typeface="黑体" pitchFamily="49" charset="-122"/>
                <a:ea typeface="黑体" pitchFamily="49" charset="-122"/>
              </a:rPr>
              <a:t>E</a:t>
            </a:r>
            <a:r>
              <a:rPr lang="zh-CN" altLang="zh-CN" dirty="0">
                <a:latin typeface="黑体" pitchFamily="49" charset="-122"/>
                <a:ea typeface="黑体" pitchFamily="49" charset="-122"/>
              </a:rPr>
              <a:t>区分褒义贬义。如</a:t>
            </a:r>
            <a:r>
              <a:rPr lang="en-US" altLang="zh-CN" dirty="0">
                <a:latin typeface="黑体" pitchFamily="49" charset="-122"/>
                <a:ea typeface="黑体" pitchFamily="49" charset="-122"/>
              </a:rPr>
              <a:t>-</a:t>
            </a:r>
            <a:r>
              <a:rPr lang="zh-CN" altLang="zh-CN" dirty="0">
                <a:latin typeface="黑体" pitchFamily="49" charset="-122"/>
                <a:ea typeface="黑体" pitchFamily="49" charset="-122"/>
              </a:rPr>
              <a:t>儿、</a:t>
            </a:r>
            <a:r>
              <a:rPr lang="en-US" altLang="zh-CN" dirty="0">
                <a:latin typeface="黑体" pitchFamily="49" charset="-122"/>
                <a:ea typeface="黑体" pitchFamily="49" charset="-122"/>
              </a:rPr>
              <a:t>-</a:t>
            </a:r>
            <a:r>
              <a:rPr lang="zh-CN" altLang="zh-CN" dirty="0">
                <a:latin typeface="黑体" pitchFamily="49" charset="-122"/>
                <a:ea typeface="黑体" pitchFamily="49" charset="-122"/>
              </a:rPr>
              <a:t>子</a:t>
            </a:r>
          </a:p>
        </p:txBody>
      </p:sp>
      <p:sp>
        <p:nvSpPr>
          <p:cNvPr id="2" name="标题 1"/>
          <p:cNvSpPr>
            <a:spLocks noGrp="1"/>
          </p:cNvSpPr>
          <p:nvPr>
            <p:ph type="title"/>
          </p:nvPr>
        </p:nvSpPr>
        <p:spPr>
          <a:xfrm>
            <a:off x="457200" y="274638"/>
            <a:ext cx="8229600" cy="922114"/>
          </a:xfrm>
        </p:spPr>
        <p:txBody>
          <a:bodyPr/>
          <a:lstStyle/>
          <a:p>
            <a:pPr>
              <a:defRPr/>
            </a:pPr>
            <a:r>
              <a:rPr lang="zh-CN" altLang="zh-CN" sz="3600" b="0">
                <a:effectLst/>
                <a:latin typeface="黑体" panose="02010609060101010101" pitchFamily="49" charset="-122"/>
              </a:rPr>
              <a:t>内涵意义的特点</a:t>
            </a:r>
            <a:endParaRPr lang="zh-CN" altLang="en-US" sz="3600" b="0">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341438"/>
            <a:ext cx="8229600" cy="4983162"/>
          </a:xfrm>
        </p:spPr>
        <p:txBody>
          <a:bodyPr/>
          <a:lstStyle/>
          <a:p>
            <a:pPr>
              <a:lnSpc>
                <a:spcPct val="150000"/>
              </a:lnSpc>
              <a:defRPr/>
            </a:pPr>
            <a:r>
              <a:rPr lang="zh-CN" altLang="zh-CN" sz="2800" dirty="0">
                <a:latin typeface="+mj-ea"/>
                <a:ea typeface="+mj-ea"/>
              </a:rPr>
              <a:t>关于语言运用的社会环境的意义。又叫“风格意义”。主要包括</a:t>
            </a:r>
          </a:p>
          <a:p>
            <a:pPr>
              <a:lnSpc>
                <a:spcPct val="150000"/>
              </a:lnSpc>
              <a:defRPr/>
            </a:pPr>
            <a:r>
              <a:rPr lang="zh-CN" altLang="zh-CN" sz="2800" dirty="0">
                <a:latin typeface="+mj-ea"/>
                <a:ea typeface="+mj-ea"/>
              </a:rPr>
              <a:t>（一）比较持久的风格，个性、方言、历史；</a:t>
            </a:r>
          </a:p>
          <a:p>
            <a:pPr>
              <a:lnSpc>
                <a:spcPct val="150000"/>
              </a:lnSpc>
              <a:defRPr/>
            </a:pPr>
            <a:r>
              <a:rPr lang="zh-CN" altLang="zh-CN" sz="2800" dirty="0">
                <a:latin typeface="+mj-ea"/>
                <a:ea typeface="+mj-ea"/>
              </a:rPr>
              <a:t>（二）语段篇章，手段、独白等；</a:t>
            </a:r>
          </a:p>
          <a:p>
            <a:pPr>
              <a:lnSpc>
                <a:spcPct val="150000"/>
              </a:lnSpc>
              <a:defRPr/>
            </a:pPr>
            <a:r>
              <a:rPr lang="zh-CN" altLang="zh-CN" sz="2800" dirty="0">
                <a:latin typeface="+mj-ea"/>
                <a:ea typeface="+mj-ea"/>
              </a:rPr>
              <a:t>（三）较为短暂的风格，行业、场合、文体、作家的风格。</a:t>
            </a:r>
            <a:endParaRPr lang="zh-CN" altLang="en-US" sz="2800" dirty="0">
              <a:latin typeface="+mj-ea"/>
              <a:ea typeface="+mj-ea"/>
            </a:endParaRPr>
          </a:p>
        </p:txBody>
      </p:sp>
      <p:sp>
        <p:nvSpPr>
          <p:cNvPr id="2" name="标题 1"/>
          <p:cNvSpPr>
            <a:spLocks noGrp="1"/>
          </p:cNvSpPr>
          <p:nvPr>
            <p:ph type="title"/>
          </p:nvPr>
        </p:nvSpPr>
        <p:spPr>
          <a:xfrm>
            <a:off x="457200" y="274638"/>
            <a:ext cx="8229600" cy="994122"/>
          </a:xfrm>
        </p:spPr>
        <p:txBody>
          <a:bodyPr/>
          <a:lstStyle/>
          <a:p>
            <a:pPr>
              <a:defRPr/>
            </a:pPr>
            <a:r>
              <a:rPr lang="en-US" altLang="zh-CN" sz="3200" b="0" dirty="0">
                <a:effectLst/>
              </a:rPr>
              <a:t>104c. </a:t>
            </a:r>
            <a:r>
              <a:rPr lang="zh-CN" altLang="zh-CN" sz="3200" b="0" dirty="0">
                <a:effectLst/>
              </a:rPr>
              <a:t>社会意义（包括言外之意）</a:t>
            </a:r>
            <a:endParaRPr lang="zh-CN" altLang="en-US" sz="3200" b="0" dirty="0">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内容占位符 2"/>
          <p:cNvSpPr>
            <a:spLocks noGrp="1"/>
          </p:cNvSpPr>
          <p:nvPr>
            <p:ph idx="1"/>
          </p:nvPr>
        </p:nvSpPr>
        <p:spPr>
          <a:xfrm>
            <a:off x="457200" y="1341438"/>
            <a:ext cx="8229600" cy="4983162"/>
          </a:xfrm>
        </p:spPr>
        <p:txBody>
          <a:bodyPr/>
          <a:lstStyle/>
          <a:p>
            <a:r>
              <a:rPr lang="zh-CN" altLang="zh-CN" sz="2400" dirty="0">
                <a:latin typeface="黑体" pitchFamily="49" charset="-122"/>
                <a:ea typeface="黑体" pitchFamily="49" charset="-122"/>
              </a:rPr>
              <a:t>与产生话语的环境有关的交际的两个方面：社会意义（包括言外之意）和情感意义。</a:t>
            </a:r>
          </a:p>
          <a:p>
            <a:r>
              <a:rPr lang="zh-CN" altLang="zh-CN" sz="2400" dirty="0">
                <a:latin typeface="黑体" pitchFamily="49" charset="-122"/>
                <a:ea typeface="黑体" pitchFamily="49" charset="-122"/>
              </a:rPr>
              <a:t>社会意义是一段语言所表示的关于使用该段语言的社会环境的意义。某一语言的文体有不同的侧面和层次，通过对这些不同的侧面和层次的辨认，来对一个语段的社会意义进行“解码</a:t>
            </a:r>
            <a:r>
              <a:rPr lang="zh-CN" altLang="en-US" sz="2400" dirty="0">
                <a:latin typeface="黑体" pitchFamily="49" charset="-122"/>
                <a:ea typeface="黑体" pitchFamily="49" charset="-122"/>
              </a:rPr>
              <a:t>”</a:t>
            </a:r>
            <a:r>
              <a:rPr lang="zh-CN" altLang="zh-CN" sz="2400" dirty="0">
                <a:latin typeface="黑体" pitchFamily="49" charset="-122"/>
                <a:ea typeface="黑体" pitchFamily="49" charset="-122"/>
              </a:rPr>
              <a:t>。</a:t>
            </a:r>
          </a:p>
          <a:p>
            <a:r>
              <a:rPr lang="zh-CN" altLang="zh-CN" sz="2400" dirty="0">
                <a:latin typeface="黑体" pitchFamily="49" charset="-122"/>
                <a:ea typeface="黑体" pitchFamily="49" charset="-122"/>
              </a:rPr>
              <a:t>我们说一些词或发音具有方言性质，就是说这些词或发音在告诉我们说话人所生活的地理环境和社会环境，语言的其他特征向我们表明讲话人和听话人之间的社会关系。</a:t>
            </a:r>
          </a:p>
          <a:p>
            <a:r>
              <a:rPr lang="zh-CN" altLang="zh-CN" sz="2400" dirty="0">
                <a:latin typeface="黑体" pitchFamily="49" charset="-122"/>
                <a:ea typeface="黑体" pitchFamily="49" charset="-122"/>
              </a:rPr>
              <a:t>我们可以在用法方面分成一系列不同的“等级”，例如，最高的等级是正式英语和文学英语，较低的等级是口语和熟稔用法，最后是俚语。</a:t>
            </a:r>
          </a:p>
          <a:p>
            <a:endParaRPr lang="zh-CN" altLang="en-US" sz="2400" dirty="0">
              <a:latin typeface="黑体" pitchFamily="49" charset="-122"/>
              <a:ea typeface="黑体" pitchFamily="49" charset="-122"/>
            </a:endParaRPr>
          </a:p>
        </p:txBody>
      </p:sp>
      <p:sp>
        <p:nvSpPr>
          <p:cNvPr id="2" name="标题 1"/>
          <p:cNvSpPr>
            <a:spLocks noGrp="1"/>
          </p:cNvSpPr>
          <p:nvPr>
            <p:ph type="title"/>
          </p:nvPr>
        </p:nvSpPr>
        <p:spPr>
          <a:xfrm>
            <a:off x="457200" y="274638"/>
            <a:ext cx="8229600" cy="994122"/>
          </a:xfrm>
        </p:spPr>
        <p:txBody>
          <a:bodyPr/>
          <a:lstStyle/>
          <a:p>
            <a:pPr>
              <a:defRPr/>
            </a:pPr>
            <a:r>
              <a:rPr lang="en-US" altLang="zh-CN" sz="3200" b="0" dirty="0">
                <a:effectLst/>
              </a:rPr>
              <a:t>104c. </a:t>
            </a:r>
            <a:r>
              <a:rPr lang="zh-CN" altLang="zh-CN" sz="3200" b="0" dirty="0">
                <a:effectLst/>
              </a:rPr>
              <a:t>社会意义（包括言外之意）</a:t>
            </a:r>
            <a:endParaRPr lang="zh-CN" altLang="en-US" sz="3200" b="0" dirty="0">
              <a:effectLst/>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内容占位符 3"/>
          <p:cNvGraphicFramePr>
            <a:graphicFrameLocks noGrp="1"/>
          </p:cNvGraphicFramePr>
          <p:nvPr>
            <p:ph idx="1"/>
          </p:nvPr>
        </p:nvGraphicFramePr>
        <p:xfrm>
          <a:off x="323850" y="1341438"/>
          <a:ext cx="8424863" cy="5121270"/>
        </p:xfrm>
        <a:graphic>
          <a:graphicData uri="http://schemas.openxmlformats.org/drawingml/2006/table">
            <a:tbl>
              <a:tblPr firstRow="1" firstCol="1" bandRow="1">
                <a:tableStyleId>{0505E3EF-67EA-436B-97B2-0124C06EBD24}</a:tableStyleId>
              </a:tblPr>
              <a:tblGrid>
                <a:gridCol w="1944199">
                  <a:extLst>
                    <a:ext uri="{9D8B030D-6E8A-4147-A177-3AD203B41FA5}">
                      <a16:colId xmlns:a16="http://schemas.microsoft.com/office/drawing/2014/main" val="20000"/>
                    </a:ext>
                  </a:extLst>
                </a:gridCol>
                <a:gridCol w="2304236">
                  <a:extLst>
                    <a:ext uri="{9D8B030D-6E8A-4147-A177-3AD203B41FA5}">
                      <a16:colId xmlns:a16="http://schemas.microsoft.com/office/drawing/2014/main" val="20001"/>
                    </a:ext>
                  </a:extLst>
                </a:gridCol>
                <a:gridCol w="4176428">
                  <a:extLst>
                    <a:ext uri="{9D8B030D-6E8A-4147-A177-3AD203B41FA5}">
                      <a16:colId xmlns:a16="http://schemas.microsoft.com/office/drawing/2014/main" val="20002"/>
                    </a:ext>
                  </a:extLst>
                </a:gridCol>
              </a:tblGrid>
              <a:tr h="365805">
                <a:tc rowSpan="4">
                  <a:txBody>
                    <a:bodyPr/>
                    <a:lstStyle/>
                    <a:p>
                      <a:pPr algn="ctr">
                        <a:spcAft>
                          <a:spcPts val="0"/>
                        </a:spcAft>
                      </a:pPr>
                      <a:r>
                        <a:rPr lang="zh-CN" sz="2400" kern="100" dirty="0">
                          <a:effectLst/>
                        </a:rPr>
                        <a:t>马</a:t>
                      </a:r>
                      <a:endParaRPr lang="zh-CN" sz="2400" kern="100" dirty="0">
                        <a:effectLst/>
                        <a:latin typeface="+mj-ea"/>
                        <a:ea typeface="+mj-ea"/>
                        <a:cs typeface="Times New Roman"/>
                      </a:endParaRPr>
                    </a:p>
                  </a:txBody>
                  <a:tcPr marL="68579" marR="68579" marT="0" marB="0" anchor="ctr"/>
                </a:tc>
                <a:tc>
                  <a:txBody>
                    <a:bodyPr/>
                    <a:lstStyle/>
                    <a:p>
                      <a:pPr algn="just">
                        <a:spcAft>
                          <a:spcPts val="0"/>
                        </a:spcAft>
                      </a:pPr>
                      <a:r>
                        <a:rPr lang="en-US" sz="2400" kern="100" dirty="0">
                          <a:effectLst/>
                        </a:rPr>
                        <a:t>steed</a:t>
                      </a:r>
                      <a:endParaRPr lang="zh-CN" sz="2400"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9" marR="68579" marT="0" marB="0" anchor="ctr"/>
                </a:tc>
                <a:tc>
                  <a:txBody>
                    <a:bodyPr/>
                    <a:lstStyle/>
                    <a:p>
                      <a:pPr algn="just">
                        <a:spcAft>
                          <a:spcPts val="0"/>
                        </a:spcAft>
                      </a:pPr>
                      <a:r>
                        <a:rPr lang="zh-CN" sz="2400" kern="100" dirty="0">
                          <a:effectLst/>
                        </a:rPr>
                        <a:t>诗歌用语</a:t>
                      </a:r>
                      <a:endParaRPr lang="zh-CN" sz="2400" b="1" kern="100" dirty="0">
                        <a:effectLst/>
                        <a:latin typeface="Calibri"/>
                        <a:ea typeface="宋体"/>
                        <a:cs typeface="Times New Roman"/>
                      </a:endParaRPr>
                    </a:p>
                  </a:txBody>
                  <a:tcPr marL="68579" marR="68579" marT="0" marB="0" anchor="ctr"/>
                </a:tc>
                <a:extLst>
                  <a:ext uri="{0D108BD9-81ED-4DB2-BD59-A6C34878D82A}">
                    <a16:rowId xmlns:a16="http://schemas.microsoft.com/office/drawing/2014/main" val="10000"/>
                  </a:ext>
                </a:extLst>
              </a:tr>
              <a:tr h="365805">
                <a:tc vMerge="1">
                  <a:txBody>
                    <a:bodyPr/>
                    <a:lstStyle/>
                    <a:p>
                      <a:pPr algn="just">
                        <a:spcAft>
                          <a:spcPts val="0"/>
                        </a:spcAft>
                      </a:pPr>
                      <a:endParaRPr lang="zh-CN" sz="2400" kern="100" dirty="0">
                        <a:effectLst/>
                        <a:latin typeface="+mj-ea"/>
                        <a:ea typeface="+mj-ea"/>
                        <a:cs typeface="Times New Roman"/>
                      </a:endParaRPr>
                    </a:p>
                  </a:txBody>
                  <a:tcPr marL="68580" marR="68580" marT="0" marB="0"/>
                </a:tc>
                <a:tc>
                  <a:txBody>
                    <a:bodyPr/>
                    <a:lstStyle/>
                    <a:p>
                      <a:pPr algn="just">
                        <a:spcAft>
                          <a:spcPts val="0"/>
                        </a:spcAft>
                      </a:pPr>
                      <a:r>
                        <a:rPr lang="en-US" sz="2400" kern="100" dirty="0">
                          <a:effectLst/>
                        </a:rPr>
                        <a:t>horse</a:t>
                      </a:r>
                      <a:endParaRPr lang="zh-CN" sz="2400"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9" marR="68579" marT="0" marB="0" anchor="ctr"/>
                </a:tc>
                <a:tc>
                  <a:txBody>
                    <a:bodyPr/>
                    <a:lstStyle/>
                    <a:p>
                      <a:pPr algn="just">
                        <a:spcAft>
                          <a:spcPts val="0"/>
                        </a:spcAft>
                      </a:pPr>
                      <a:r>
                        <a:rPr lang="zh-CN" sz="2400" kern="100">
                          <a:effectLst/>
                        </a:rPr>
                        <a:t>一般</a:t>
                      </a:r>
                      <a:endParaRPr lang="zh-CN" sz="2400" b="1" kern="100">
                        <a:effectLst/>
                        <a:latin typeface="Calibri"/>
                        <a:ea typeface="宋体"/>
                        <a:cs typeface="Times New Roman"/>
                      </a:endParaRPr>
                    </a:p>
                  </a:txBody>
                  <a:tcPr marL="68579" marR="68579" marT="0" marB="0" anchor="ctr"/>
                </a:tc>
                <a:extLst>
                  <a:ext uri="{0D108BD9-81ED-4DB2-BD59-A6C34878D82A}">
                    <a16:rowId xmlns:a16="http://schemas.microsoft.com/office/drawing/2014/main" val="10001"/>
                  </a:ext>
                </a:extLst>
              </a:tr>
              <a:tr h="365805">
                <a:tc vMerge="1">
                  <a:txBody>
                    <a:bodyPr/>
                    <a:lstStyle/>
                    <a:p>
                      <a:pPr algn="just">
                        <a:spcAft>
                          <a:spcPts val="0"/>
                        </a:spcAft>
                      </a:pPr>
                      <a:endParaRPr lang="zh-CN" sz="2400" kern="100" dirty="0">
                        <a:effectLst/>
                        <a:latin typeface="+mj-ea"/>
                        <a:ea typeface="+mj-ea"/>
                        <a:cs typeface="Times New Roman"/>
                      </a:endParaRPr>
                    </a:p>
                  </a:txBody>
                  <a:tcPr marL="68580" marR="68580" marT="0" marB="0"/>
                </a:tc>
                <a:tc>
                  <a:txBody>
                    <a:bodyPr/>
                    <a:lstStyle/>
                    <a:p>
                      <a:pPr algn="just">
                        <a:spcAft>
                          <a:spcPts val="0"/>
                        </a:spcAft>
                      </a:pPr>
                      <a:r>
                        <a:rPr lang="en-US" sz="2400" kern="100" dirty="0">
                          <a:effectLst/>
                        </a:rPr>
                        <a:t>nag</a:t>
                      </a:r>
                      <a:endParaRPr lang="zh-CN" sz="2400"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9" marR="68579" marT="0" marB="0" anchor="ctr"/>
                </a:tc>
                <a:tc>
                  <a:txBody>
                    <a:bodyPr/>
                    <a:lstStyle/>
                    <a:p>
                      <a:pPr algn="just">
                        <a:spcAft>
                          <a:spcPts val="0"/>
                        </a:spcAft>
                      </a:pPr>
                      <a:r>
                        <a:rPr lang="zh-CN" sz="2400" kern="100" dirty="0">
                          <a:effectLst/>
                        </a:rPr>
                        <a:t>俚语</a:t>
                      </a:r>
                      <a:endParaRPr lang="zh-CN" sz="2400" b="1" kern="100" dirty="0">
                        <a:effectLst/>
                        <a:latin typeface="Calibri"/>
                        <a:ea typeface="宋体"/>
                        <a:cs typeface="Times New Roman"/>
                      </a:endParaRPr>
                    </a:p>
                  </a:txBody>
                  <a:tcPr marL="68579" marR="68579" marT="0" marB="0" anchor="ctr"/>
                </a:tc>
                <a:extLst>
                  <a:ext uri="{0D108BD9-81ED-4DB2-BD59-A6C34878D82A}">
                    <a16:rowId xmlns:a16="http://schemas.microsoft.com/office/drawing/2014/main" val="10002"/>
                  </a:ext>
                </a:extLst>
              </a:tr>
              <a:tr h="365805">
                <a:tc vMerge="1">
                  <a:txBody>
                    <a:bodyPr/>
                    <a:lstStyle/>
                    <a:p>
                      <a:pPr algn="just">
                        <a:spcAft>
                          <a:spcPts val="0"/>
                        </a:spcAft>
                      </a:pPr>
                      <a:endParaRPr lang="zh-CN" sz="2400" kern="100" dirty="0">
                        <a:effectLst/>
                        <a:latin typeface="+mj-ea"/>
                        <a:ea typeface="+mj-ea"/>
                        <a:cs typeface="Times New Roman"/>
                      </a:endParaRPr>
                    </a:p>
                  </a:txBody>
                  <a:tcPr marL="68580" marR="68580" marT="0" marB="0"/>
                </a:tc>
                <a:tc>
                  <a:txBody>
                    <a:bodyPr/>
                    <a:lstStyle/>
                    <a:p>
                      <a:pPr algn="just">
                        <a:spcAft>
                          <a:spcPts val="0"/>
                        </a:spcAft>
                      </a:pPr>
                      <a:r>
                        <a:rPr lang="en-US" sz="2400" kern="100" dirty="0">
                          <a:effectLst/>
                        </a:rPr>
                        <a:t>gee-gee</a:t>
                      </a:r>
                      <a:endParaRPr lang="zh-CN" sz="2400"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9" marR="68579" marT="0" marB="0" anchor="ctr"/>
                </a:tc>
                <a:tc>
                  <a:txBody>
                    <a:bodyPr/>
                    <a:lstStyle/>
                    <a:p>
                      <a:pPr algn="just">
                        <a:spcAft>
                          <a:spcPts val="0"/>
                        </a:spcAft>
                      </a:pPr>
                      <a:r>
                        <a:rPr lang="zh-CN" sz="2400" kern="100" dirty="0">
                          <a:effectLst/>
                        </a:rPr>
                        <a:t>儿语</a:t>
                      </a:r>
                      <a:endParaRPr lang="zh-CN" sz="2400" b="1" kern="100" dirty="0">
                        <a:effectLst/>
                        <a:latin typeface="Calibri"/>
                        <a:ea typeface="宋体"/>
                        <a:cs typeface="Times New Roman"/>
                      </a:endParaRPr>
                    </a:p>
                  </a:txBody>
                  <a:tcPr marL="68579" marR="68579" marT="0" marB="0" anchor="ctr"/>
                </a:tc>
                <a:extLst>
                  <a:ext uri="{0D108BD9-81ED-4DB2-BD59-A6C34878D82A}">
                    <a16:rowId xmlns:a16="http://schemas.microsoft.com/office/drawing/2014/main" val="10003"/>
                  </a:ext>
                </a:extLst>
              </a:tr>
              <a:tr h="365805">
                <a:tc rowSpan="4">
                  <a:txBody>
                    <a:bodyPr/>
                    <a:lstStyle/>
                    <a:p>
                      <a:pPr algn="ctr">
                        <a:spcAft>
                          <a:spcPts val="0"/>
                        </a:spcAft>
                      </a:pPr>
                      <a:r>
                        <a:rPr lang="zh-CN" sz="2400" kern="100" dirty="0">
                          <a:effectLst/>
                        </a:rPr>
                        <a:t>住宅</a:t>
                      </a:r>
                      <a:endParaRPr lang="zh-CN" sz="2400" kern="100" dirty="0">
                        <a:effectLst/>
                        <a:latin typeface="+mj-ea"/>
                        <a:ea typeface="+mj-ea"/>
                        <a:cs typeface="Times New Roman"/>
                      </a:endParaRPr>
                    </a:p>
                  </a:txBody>
                  <a:tcPr marL="68579" marR="68579" marT="0" marB="0" anchor="ctr"/>
                </a:tc>
                <a:tc>
                  <a:txBody>
                    <a:bodyPr/>
                    <a:lstStyle/>
                    <a:p>
                      <a:pPr algn="just">
                        <a:spcAft>
                          <a:spcPts val="0"/>
                        </a:spcAft>
                      </a:pPr>
                      <a:r>
                        <a:rPr lang="en-US" sz="2400" kern="100" dirty="0">
                          <a:effectLst/>
                        </a:rPr>
                        <a:t>domicile</a:t>
                      </a:r>
                      <a:endParaRPr lang="zh-CN" sz="2400"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9" marR="68579" marT="0" marB="0" anchor="ctr"/>
                </a:tc>
                <a:tc>
                  <a:txBody>
                    <a:bodyPr/>
                    <a:lstStyle/>
                    <a:p>
                      <a:pPr algn="just">
                        <a:spcAft>
                          <a:spcPts val="0"/>
                        </a:spcAft>
                      </a:pPr>
                      <a:r>
                        <a:rPr lang="zh-CN" sz="2400" kern="100" dirty="0">
                          <a:effectLst/>
                        </a:rPr>
                        <a:t>很正式的公文用语</a:t>
                      </a:r>
                      <a:endParaRPr lang="zh-CN" sz="2400" b="1" kern="100" dirty="0">
                        <a:effectLst/>
                        <a:latin typeface="Calibri"/>
                        <a:ea typeface="宋体"/>
                        <a:cs typeface="Times New Roman"/>
                      </a:endParaRPr>
                    </a:p>
                  </a:txBody>
                  <a:tcPr marL="68579" marR="68579" marT="0" marB="0" anchor="ctr"/>
                </a:tc>
                <a:extLst>
                  <a:ext uri="{0D108BD9-81ED-4DB2-BD59-A6C34878D82A}">
                    <a16:rowId xmlns:a16="http://schemas.microsoft.com/office/drawing/2014/main" val="10004"/>
                  </a:ext>
                </a:extLst>
              </a:tr>
              <a:tr h="365805">
                <a:tc vMerge="1">
                  <a:txBody>
                    <a:bodyPr/>
                    <a:lstStyle/>
                    <a:p>
                      <a:pPr algn="just">
                        <a:spcAft>
                          <a:spcPts val="0"/>
                        </a:spcAft>
                      </a:pPr>
                      <a:endParaRPr lang="zh-CN" sz="2400" kern="100" dirty="0">
                        <a:effectLst/>
                        <a:latin typeface="+mj-ea"/>
                        <a:ea typeface="+mj-ea"/>
                        <a:cs typeface="Times New Roman"/>
                      </a:endParaRPr>
                    </a:p>
                  </a:txBody>
                  <a:tcPr marL="68580" marR="68580" marT="0" marB="0"/>
                </a:tc>
                <a:tc>
                  <a:txBody>
                    <a:bodyPr/>
                    <a:lstStyle/>
                    <a:p>
                      <a:pPr algn="just">
                        <a:spcAft>
                          <a:spcPts val="0"/>
                        </a:spcAft>
                      </a:pPr>
                      <a:r>
                        <a:rPr lang="en-US" sz="2400" kern="100" dirty="0">
                          <a:effectLst/>
                        </a:rPr>
                        <a:t>residence</a:t>
                      </a:r>
                      <a:endParaRPr lang="zh-CN" sz="2400"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9" marR="68579" marT="0" marB="0" anchor="ctr"/>
                </a:tc>
                <a:tc>
                  <a:txBody>
                    <a:bodyPr/>
                    <a:lstStyle/>
                    <a:p>
                      <a:pPr algn="just">
                        <a:spcAft>
                          <a:spcPts val="0"/>
                        </a:spcAft>
                      </a:pPr>
                      <a:r>
                        <a:rPr lang="zh-CN" sz="2400" kern="100" dirty="0">
                          <a:effectLst/>
                        </a:rPr>
                        <a:t>正式用语</a:t>
                      </a:r>
                      <a:endParaRPr lang="zh-CN" sz="2400" b="1" kern="100" dirty="0">
                        <a:effectLst/>
                        <a:latin typeface="Calibri"/>
                        <a:ea typeface="宋体"/>
                        <a:cs typeface="Times New Roman"/>
                      </a:endParaRPr>
                    </a:p>
                  </a:txBody>
                  <a:tcPr marL="68579" marR="68579" marT="0" marB="0" anchor="ctr"/>
                </a:tc>
                <a:extLst>
                  <a:ext uri="{0D108BD9-81ED-4DB2-BD59-A6C34878D82A}">
                    <a16:rowId xmlns:a16="http://schemas.microsoft.com/office/drawing/2014/main" val="10005"/>
                  </a:ext>
                </a:extLst>
              </a:tr>
              <a:tr h="365805">
                <a:tc vMerge="1">
                  <a:txBody>
                    <a:bodyPr/>
                    <a:lstStyle/>
                    <a:p>
                      <a:pPr algn="just">
                        <a:spcAft>
                          <a:spcPts val="0"/>
                        </a:spcAft>
                      </a:pPr>
                      <a:endParaRPr lang="zh-CN" sz="2400" kern="100" dirty="0">
                        <a:effectLst/>
                        <a:latin typeface="+mj-ea"/>
                        <a:ea typeface="+mj-ea"/>
                        <a:cs typeface="Times New Roman"/>
                      </a:endParaRPr>
                    </a:p>
                  </a:txBody>
                  <a:tcPr marL="68580" marR="68580" marT="0" marB="0"/>
                </a:tc>
                <a:tc>
                  <a:txBody>
                    <a:bodyPr/>
                    <a:lstStyle/>
                    <a:p>
                      <a:pPr algn="just">
                        <a:spcAft>
                          <a:spcPts val="0"/>
                        </a:spcAft>
                      </a:pPr>
                      <a:r>
                        <a:rPr lang="en-US" sz="2400" kern="100" dirty="0">
                          <a:effectLst/>
                        </a:rPr>
                        <a:t>abode</a:t>
                      </a:r>
                      <a:endParaRPr lang="zh-CN" sz="2400"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9" marR="68579" marT="0" marB="0" anchor="ctr"/>
                </a:tc>
                <a:tc>
                  <a:txBody>
                    <a:bodyPr/>
                    <a:lstStyle/>
                    <a:p>
                      <a:pPr algn="just">
                        <a:spcAft>
                          <a:spcPts val="0"/>
                        </a:spcAft>
                      </a:pPr>
                      <a:r>
                        <a:rPr lang="zh-CN" sz="2400" kern="100" dirty="0">
                          <a:effectLst/>
                        </a:rPr>
                        <a:t>诗歌用语</a:t>
                      </a:r>
                      <a:endParaRPr lang="zh-CN" sz="2400" b="1" kern="100" dirty="0">
                        <a:effectLst/>
                        <a:latin typeface="Calibri"/>
                        <a:ea typeface="宋体"/>
                        <a:cs typeface="Times New Roman"/>
                      </a:endParaRPr>
                    </a:p>
                  </a:txBody>
                  <a:tcPr marL="68579" marR="68579" marT="0" marB="0" anchor="ctr"/>
                </a:tc>
                <a:extLst>
                  <a:ext uri="{0D108BD9-81ED-4DB2-BD59-A6C34878D82A}">
                    <a16:rowId xmlns:a16="http://schemas.microsoft.com/office/drawing/2014/main" val="10006"/>
                  </a:ext>
                </a:extLst>
              </a:tr>
              <a:tr h="365805">
                <a:tc vMerge="1">
                  <a:txBody>
                    <a:bodyPr/>
                    <a:lstStyle/>
                    <a:p>
                      <a:pPr algn="just">
                        <a:spcAft>
                          <a:spcPts val="0"/>
                        </a:spcAft>
                      </a:pPr>
                      <a:endParaRPr lang="zh-CN" sz="2400" kern="100" dirty="0">
                        <a:effectLst/>
                        <a:latin typeface="+mj-ea"/>
                        <a:ea typeface="+mj-ea"/>
                        <a:cs typeface="Times New Roman"/>
                      </a:endParaRPr>
                    </a:p>
                  </a:txBody>
                  <a:tcPr marL="68580" marR="68580" marT="0" marB="0"/>
                </a:tc>
                <a:tc>
                  <a:txBody>
                    <a:bodyPr/>
                    <a:lstStyle/>
                    <a:p>
                      <a:pPr algn="just">
                        <a:spcAft>
                          <a:spcPts val="0"/>
                        </a:spcAft>
                      </a:pPr>
                      <a:r>
                        <a:rPr lang="en-US" sz="2400" kern="100" dirty="0">
                          <a:effectLst/>
                        </a:rPr>
                        <a:t>home</a:t>
                      </a:r>
                      <a:endParaRPr lang="zh-CN" sz="2400"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9" marR="68579" marT="0" marB="0" anchor="ctr"/>
                </a:tc>
                <a:tc>
                  <a:txBody>
                    <a:bodyPr/>
                    <a:lstStyle/>
                    <a:p>
                      <a:pPr algn="just">
                        <a:spcAft>
                          <a:spcPts val="0"/>
                        </a:spcAft>
                      </a:pPr>
                      <a:r>
                        <a:rPr lang="zh-CN" sz="2400" kern="100" dirty="0">
                          <a:effectLst/>
                        </a:rPr>
                        <a:t>一般用语</a:t>
                      </a:r>
                      <a:endParaRPr lang="zh-CN" sz="2400" b="1" kern="100" dirty="0">
                        <a:effectLst/>
                        <a:latin typeface="Calibri"/>
                        <a:ea typeface="宋体"/>
                        <a:cs typeface="Times New Roman"/>
                      </a:endParaRPr>
                    </a:p>
                  </a:txBody>
                  <a:tcPr marL="68579" marR="68579" marT="0" marB="0" anchor="ctr"/>
                </a:tc>
                <a:extLst>
                  <a:ext uri="{0D108BD9-81ED-4DB2-BD59-A6C34878D82A}">
                    <a16:rowId xmlns:a16="http://schemas.microsoft.com/office/drawing/2014/main" val="10007"/>
                  </a:ext>
                </a:extLst>
              </a:tr>
              <a:tr h="365805">
                <a:tc rowSpan="3">
                  <a:txBody>
                    <a:bodyPr/>
                    <a:lstStyle/>
                    <a:p>
                      <a:pPr algn="ctr">
                        <a:spcAft>
                          <a:spcPts val="0"/>
                        </a:spcAft>
                      </a:pPr>
                      <a:r>
                        <a:rPr lang="zh-CN" sz="2400" kern="100" dirty="0">
                          <a:effectLst/>
                        </a:rPr>
                        <a:t>扔</a:t>
                      </a:r>
                      <a:endParaRPr lang="zh-CN" sz="2400" kern="100" dirty="0">
                        <a:effectLst/>
                        <a:latin typeface="+mj-ea"/>
                        <a:ea typeface="+mj-ea"/>
                        <a:cs typeface="Times New Roman"/>
                      </a:endParaRPr>
                    </a:p>
                  </a:txBody>
                  <a:tcPr marL="68579" marR="68579" marT="0" marB="0" anchor="ctr"/>
                </a:tc>
                <a:tc>
                  <a:txBody>
                    <a:bodyPr/>
                    <a:lstStyle/>
                    <a:p>
                      <a:pPr algn="just">
                        <a:spcAft>
                          <a:spcPts val="0"/>
                        </a:spcAft>
                      </a:pPr>
                      <a:r>
                        <a:rPr lang="en-US" sz="2400" kern="100" dirty="0">
                          <a:effectLst/>
                        </a:rPr>
                        <a:t>cast</a:t>
                      </a:r>
                      <a:endParaRPr lang="zh-CN" sz="2400"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9" marR="68579" marT="0" marB="0" anchor="ctr"/>
                </a:tc>
                <a:tc>
                  <a:txBody>
                    <a:bodyPr/>
                    <a:lstStyle/>
                    <a:p>
                      <a:pPr algn="just">
                        <a:spcAft>
                          <a:spcPts val="0"/>
                        </a:spcAft>
                      </a:pPr>
                      <a:r>
                        <a:rPr lang="zh-CN" sz="2400" kern="100" dirty="0">
                          <a:effectLst/>
                        </a:rPr>
                        <a:t>文学用语、圣经用语</a:t>
                      </a:r>
                      <a:endParaRPr lang="zh-CN" sz="2400" b="1" kern="100" dirty="0">
                        <a:effectLst/>
                        <a:latin typeface="Calibri"/>
                        <a:ea typeface="宋体"/>
                        <a:cs typeface="Times New Roman"/>
                      </a:endParaRPr>
                    </a:p>
                  </a:txBody>
                  <a:tcPr marL="68579" marR="68579" marT="0" marB="0" anchor="ctr"/>
                </a:tc>
                <a:extLst>
                  <a:ext uri="{0D108BD9-81ED-4DB2-BD59-A6C34878D82A}">
                    <a16:rowId xmlns:a16="http://schemas.microsoft.com/office/drawing/2014/main" val="10008"/>
                  </a:ext>
                </a:extLst>
              </a:tr>
              <a:tr h="365805">
                <a:tc vMerge="1">
                  <a:txBody>
                    <a:bodyPr/>
                    <a:lstStyle/>
                    <a:p>
                      <a:pPr algn="just">
                        <a:spcAft>
                          <a:spcPts val="0"/>
                        </a:spcAft>
                      </a:pPr>
                      <a:endParaRPr lang="zh-CN" sz="2400" kern="100" dirty="0">
                        <a:effectLst/>
                        <a:latin typeface="+mj-ea"/>
                        <a:ea typeface="+mj-ea"/>
                        <a:cs typeface="Times New Roman"/>
                      </a:endParaRPr>
                    </a:p>
                  </a:txBody>
                  <a:tcPr marL="68580" marR="68580" marT="0" marB="0"/>
                </a:tc>
                <a:tc>
                  <a:txBody>
                    <a:bodyPr/>
                    <a:lstStyle/>
                    <a:p>
                      <a:pPr algn="just">
                        <a:spcAft>
                          <a:spcPts val="0"/>
                        </a:spcAft>
                      </a:pPr>
                      <a:r>
                        <a:rPr lang="en-US" sz="2400" kern="100" dirty="0">
                          <a:effectLst/>
                        </a:rPr>
                        <a:t>throw</a:t>
                      </a:r>
                      <a:endParaRPr lang="zh-CN" sz="2400"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9" marR="68579" marT="0" marB="0" anchor="ctr"/>
                </a:tc>
                <a:tc>
                  <a:txBody>
                    <a:bodyPr/>
                    <a:lstStyle/>
                    <a:p>
                      <a:pPr algn="just">
                        <a:spcAft>
                          <a:spcPts val="0"/>
                        </a:spcAft>
                      </a:pPr>
                      <a:r>
                        <a:rPr lang="zh-CN" sz="2400" kern="100" dirty="0">
                          <a:effectLst/>
                        </a:rPr>
                        <a:t>一般</a:t>
                      </a:r>
                      <a:endParaRPr lang="zh-CN" sz="2400" b="1" kern="100" dirty="0">
                        <a:effectLst/>
                        <a:latin typeface="Calibri"/>
                        <a:ea typeface="宋体"/>
                        <a:cs typeface="Times New Roman"/>
                      </a:endParaRPr>
                    </a:p>
                  </a:txBody>
                  <a:tcPr marL="68579" marR="68579" marT="0" marB="0" anchor="ctr"/>
                </a:tc>
                <a:extLst>
                  <a:ext uri="{0D108BD9-81ED-4DB2-BD59-A6C34878D82A}">
                    <a16:rowId xmlns:a16="http://schemas.microsoft.com/office/drawing/2014/main" val="10009"/>
                  </a:ext>
                </a:extLst>
              </a:tr>
              <a:tr h="365805">
                <a:tc vMerge="1">
                  <a:txBody>
                    <a:bodyPr/>
                    <a:lstStyle/>
                    <a:p>
                      <a:pPr algn="just">
                        <a:spcAft>
                          <a:spcPts val="0"/>
                        </a:spcAft>
                      </a:pPr>
                      <a:endParaRPr lang="zh-CN" sz="2400" kern="100" dirty="0">
                        <a:effectLst/>
                        <a:latin typeface="+mj-ea"/>
                        <a:ea typeface="+mj-ea"/>
                        <a:cs typeface="Times New Roman"/>
                      </a:endParaRPr>
                    </a:p>
                  </a:txBody>
                  <a:tcPr marL="68580" marR="68580" marT="0" marB="0"/>
                </a:tc>
                <a:tc>
                  <a:txBody>
                    <a:bodyPr/>
                    <a:lstStyle/>
                    <a:p>
                      <a:pPr algn="just">
                        <a:spcAft>
                          <a:spcPts val="0"/>
                        </a:spcAft>
                      </a:pPr>
                      <a:r>
                        <a:rPr lang="en-US" sz="2400" kern="100" dirty="0">
                          <a:effectLst/>
                        </a:rPr>
                        <a:t>chuck</a:t>
                      </a:r>
                      <a:endParaRPr lang="zh-CN" sz="2400"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9" marR="68579" marT="0" marB="0" anchor="ctr"/>
                </a:tc>
                <a:tc>
                  <a:txBody>
                    <a:bodyPr/>
                    <a:lstStyle/>
                    <a:p>
                      <a:pPr algn="just">
                        <a:spcAft>
                          <a:spcPts val="0"/>
                        </a:spcAft>
                      </a:pPr>
                      <a:r>
                        <a:rPr lang="zh-CN" sz="2400" kern="100" dirty="0">
                          <a:effectLst/>
                        </a:rPr>
                        <a:t>俚语、较随便</a:t>
                      </a:r>
                      <a:endParaRPr lang="zh-CN" sz="2400" b="1" kern="100" dirty="0">
                        <a:effectLst/>
                        <a:latin typeface="Calibri"/>
                        <a:ea typeface="宋体"/>
                        <a:cs typeface="Times New Roman"/>
                      </a:endParaRPr>
                    </a:p>
                  </a:txBody>
                  <a:tcPr marL="68579" marR="68579" marT="0" marB="0" anchor="ctr"/>
                </a:tc>
                <a:extLst>
                  <a:ext uri="{0D108BD9-81ED-4DB2-BD59-A6C34878D82A}">
                    <a16:rowId xmlns:a16="http://schemas.microsoft.com/office/drawing/2014/main" val="10010"/>
                  </a:ext>
                </a:extLst>
              </a:tr>
              <a:tr h="365805">
                <a:tc rowSpan="3">
                  <a:txBody>
                    <a:bodyPr/>
                    <a:lstStyle/>
                    <a:p>
                      <a:pPr algn="ctr">
                        <a:spcAft>
                          <a:spcPts val="0"/>
                        </a:spcAft>
                      </a:pPr>
                      <a:r>
                        <a:rPr lang="zh-CN" sz="2400" kern="100" dirty="0">
                          <a:effectLst/>
                        </a:rPr>
                        <a:t>小</a:t>
                      </a:r>
                      <a:endParaRPr lang="zh-CN" sz="2400" kern="100" dirty="0">
                        <a:effectLst/>
                        <a:latin typeface="+mj-ea"/>
                        <a:ea typeface="+mj-ea"/>
                        <a:cs typeface="Times New Roman"/>
                      </a:endParaRPr>
                    </a:p>
                  </a:txBody>
                  <a:tcPr marL="68579" marR="68579" marT="0" marB="0" anchor="ctr"/>
                </a:tc>
                <a:tc>
                  <a:txBody>
                    <a:bodyPr/>
                    <a:lstStyle/>
                    <a:p>
                      <a:pPr algn="just">
                        <a:spcAft>
                          <a:spcPts val="0"/>
                        </a:spcAft>
                      </a:pPr>
                      <a:r>
                        <a:rPr lang="en-US" sz="2400" kern="100" dirty="0">
                          <a:effectLst/>
                        </a:rPr>
                        <a:t>diminutive</a:t>
                      </a:r>
                      <a:endParaRPr lang="zh-CN" sz="2400"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9" marR="68579" marT="0" marB="0" anchor="ctr"/>
                </a:tc>
                <a:tc>
                  <a:txBody>
                    <a:bodyPr/>
                    <a:lstStyle/>
                    <a:p>
                      <a:pPr algn="just">
                        <a:spcAft>
                          <a:spcPts val="0"/>
                        </a:spcAft>
                      </a:pPr>
                      <a:r>
                        <a:rPr lang="zh-CN" sz="2400" kern="100" dirty="0">
                          <a:effectLst/>
                        </a:rPr>
                        <a:t>很正式的用语</a:t>
                      </a:r>
                      <a:endParaRPr lang="zh-CN" sz="2400" b="1" kern="100" dirty="0">
                        <a:effectLst/>
                        <a:latin typeface="Calibri"/>
                        <a:ea typeface="宋体"/>
                        <a:cs typeface="Times New Roman"/>
                      </a:endParaRPr>
                    </a:p>
                  </a:txBody>
                  <a:tcPr marL="68579" marR="68579" marT="0" marB="0" anchor="ctr"/>
                </a:tc>
                <a:extLst>
                  <a:ext uri="{0D108BD9-81ED-4DB2-BD59-A6C34878D82A}">
                    <a16:rowId xmlns:a16="http://schemas.microsoft.com/office/drawing/2014/main" val="10011"/>
                  </a:ext>
                </a:extLst>
              </a:tr>
              <a:tr h="365805">
                <a:tc vMerge="1">
                  <a:txBody>
                    <a:bodyPr/>
                    <a:lstStyle/>
                    <a:p>
                      <a:pPr algn="just">
                        <a:spcAft>
                          <a:spcPts val="0"/>
                        </a:spcAft>
                      </a:pPr>
                      <a:endParaRPr lang="zh-CN" sz="2400" kern="100" dirty="0">
                        <a:effectLst/>
                        <a:latin typeface="+mj-ea"/>
                        <a:ea typeface="+mj-ea"/>
                        <a:cs typeface="Times New Roman"/>
                      </a:endParaRPr>
                    </a:p>
                  </a:txBody>
                  <a:tcPr marL="68580" marR="68580" marT="0" marB="0"/>
                </a:tc>
                <a:tc>
                  <a:txBody>
                    <a:bodyPr/>
                    <a:lstStyle/>
                    <a:p>
                      <a:pPr algn="just">
                        <a:spcAft>
                          <a:spcPts val="0"/>
                        </a:spcAft>
                      </a:pPr>
                      <a:r>
                        <a:rPr lang="en-US" sz="2400" kern="100" dirty="0">
                          <a:effectLst/>
                        </a:rPr>
                        <a:t>tiny</a:t>
                      </a:r>
                      <a:endParaRPr lang="zh-CN" sz="2400"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9" marR="68579" marT="0" marB="0" anchor="ctr"/>
                </a:tc>
                <a:tc>
                  <a:txBody>
                    <a:bodyPr/>
                    <a:lstStyle/>
                    <a:p>
                      <a:pPr algn="just">
                        <a:spcAft>
                          <a:spcPts val="0"/>
                        </a:spcAft>
                      </a:pPr>
                      <a:r>
                        <a:rPr lang="zh-CN" sz="2400" kern="100" dirty="0">
                          <a:effectLst/>
                        </a:rPr>
                        <a:t>口语</a:t>
                      </a:r>
                      <a:endParaRPr lang="zh-CN" sz="2400" b="1" kern="100" dirty="0">
                        <a:effectLst/>
                        <a:latin typeface="Calibri"/>
                        <a:ea typeface="宋体"/>
                        <a:cs typeface="Times New Roman"/>
                      </a:endParaRPr>
                    </a:p>
                  </a:txBody>
                  <a:tcPr marL="68579" marR="68579" marT="0" marB="0" anchor="ctr"/>
                </a:tc>
                <a:extLst>
                  <a:ext uri="{0D108BD9-81ED-4DB2-BD59-A6C34878D82A}">
                    <a16:rowId xmlns:a16="http://schemas.microsoft.com/office/drawing/2014/main" val="10012"/>
                  </a:ext>
                </a:extLst>
              </a:tr>
              <a:tr h="365805">
                <a:tc vMerge="1">
                  <a:txBody>
                    <a:bodyPr/>
                    <a:lstStyle/>
                    <a:p>
                      <a:pPr algn="just">
                        <a:spcAft>
                          <a:spcPts val="0"/>
                        </a:spcAft>
                      </a:pPr>
                      <a:endParaRPr lang="zh-CN" sz="2400" kern="100" dirty="0">
                        <a:effectLst/>
                        <a:latin typeface="+mj-ea"/>
                        <a:ea typeface="+mj-ea"/>
                        <a:cs typeface="Times New Roman"/>
                      </a:endParaRPr>
                    </a:p>
                  </a:txBody>
                  <a:tcPr marL="68580" marR="68580" marT="0" marB="0"/>
                </a:tc>
                <a:tc>
                  <a:txBody>
                    <a:bodyPr/>
                    <a:lstStyle/>
                    <a:p>
                      <a:pPr algn="just">
                        <a:spcAft>
                          <a:spcPts val="0"/>
                        </a:spcAft>
                      </a:pPr>
                      <a:r>
                        <a:rPr lang="en-US" sz="2400" kern="100" dirty="0">
                          <a:effectLst/>
                        </a:rPr>
                        <a:t>wee</a:t>
                      </a:r>
                      <a:endParaRPr lang="zh-CN" sz="2400"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9" marR="68579" marT="0" marB="0" anchor="ctr"/>
                </a:tc>
                <a:tc>
                  <a:txBody>
                    <a:bodyPr/>
                    <a:lstStyle/>
                    <a:p>
                      <a:pPr algn="just">
                        <a:spcAft>
                          <a:spcPts val="0"/>
                        </a:spcAft>
                      </a:pPr>
                      <a:r>
                        <a:rPr lang="zh-CN" sz="2400" kern="100" dirty="0">
                          <a:effectLst/>
                        </a:rPr>
                        <a:t>口语、方言</a:t>
                      </a:r>
                      <a:endParaRPr lang="zh-CN" sz="2400" b="1" kern="100" dirty="0">
                        <a:effectLst/>
                        <a:latin typeface="Calibri"/>
                        <a:ea typeface="宋体"/>
                        <a:cs typeface="Times New Roman"/>
                      </a:endParaRPr>
                    </a:p>
                  </a:txBody>
                  <a:tcPr marL="68579" marR="68579" marT="0" marB="0" anchor="ctr"/>
                </a:tc>
                <a:extLst>
                  <a:ext uri="{0D108BD9-81ED-4DB2-BD59-A6C34878D82A}">
                    <a16:rowId xmlns:a16="http://schemas.microsoft.com/office/drawing/2014/main" val="10013"/>
                  </a:ext>
                </a:extLst>
              </a:tr>
            </a:tbl>
          </a:graphicData>
        </a:graphic>
      </p:graphicFrame>
      <p:sp>
        <p:nvSpPr>
          <p:cNvPr id="2" name="标题 1"/>
          <p:cNvSpPr>
            <a:spLocks noGrp="1"/>
          </p:cNvSpPr>
          <p:nvPr>
            <p:ph type="title"/>
          </p:nvPr>
        </p:nvSpPr>
        <p:spPr>
          <a:xfrm>
            <a:off x="457200" y="274638"/>
            <a:ext cx="8229600" cy="850106"/>
          </a:xfrm>
        </p:spPr>
        <p:txBody>
          <a:bodyPr/>
          <a:lstStyle/>
          <a:p>
            <a:pPr>
              <a:defRPr/>
            </a:pPr>
            <a:r>
              <a:rPr lang="zh-CN" altLang="en-US"/>
              <a:t>社会意义举例</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内容占位符 2"/>
          <p:cNvSpPr>
            <a:spLocks noGrp="1"/>
          </p:cNvSpPr>
          <p:nvPr>
            <p:ph idx="1"/>
          </p:nvPr>
        </p:nvSpPr>
        <p:spPr>
          <a:xfrm>
            <a:off x="457200" y="1341438"/>
            <a:ext cx="8229600" cy="4983162"/>
          </a:xfrm>
        </p:spPr>
        <p:txBody>
          <a:bodyPr/>
          <a:lstStyle/>
          <a:p>
            <a:r>
              <a:rPr lang="zh-CN" altLang="zh-CN" sz="2000" dirty="0">
                <a:latin typeface="黑体" pitchFamily="49" charset="-122"/>
                <a:ea typeface="黑体" pitchFamily="49" charset="-122"/>
              </a:rPr>
              <a:t>用来表达说话者的感情或者态度。主要借助的手段概念意义、内涵意义、语调和音色等。</a:t>
            </a:r>
          </a:p>
          <a:p>
            <a:r>
              <a:rPr lang="zh-CN" altLang="zh-CN" sz="2000" dirty="0">
                <a:latin typeface="黑体" pitchFamily="49" charset="-122"/>
                <a:ea typeface="黑体" pitchFamily="49" charset="-122"/>
              </a:rPr>
              <a:t>关于使用者的感情和态度的意义。</a:t>
            </a:r>
          </a:p>
          <a:p>
            <a:r>
              <a:rPr lang="zh-CN" altLang="zh-CN" sz="2000" dirty="0">
                <a:latin typeface="黑体" pitchFamily="49" charset="-122"/>
                <a:ea typeface="黑体" pitchFamily="49" charset="-122"/>
              </a:rPr>
              <a:t>例如《语义学导论》</a:t>
            </a:r>
            <a:r>
              <a:rPr lang="en-US" altLang="zh-CN" sz="2000" dirty="0">
                <a:latin typeface="黑体" pitchFamily="49" charset="-122"/>
                <a:ea typeface="黑体" pitchFamily="49" charset="-122"/>
              </a:rPr>
              <a:t>P141-142</a:t>
            </a:r>
            <a:endParaRPr lang="zh-CN" altLang="zh-CN" sz="2000" dirty="0">
              <a:latin typeface="黑体" pitchFamily="49" charset="-122"/>
              <a:ea typeface="黑体" pitchFamily="49" charset="-122"/>
            </a:endParaRPr>
          </a:p>
          <a:p>
            <a:r>
              <a:rPr lang="zh-CN" altLang="zh-CN" sz="2000" dirty="0">
                <a:latin typeface="黑体" pitchFamily="49" charset="-122"/>
                <a:ea typeface="黑体" pitchFamily="49" charset="-122"/>
              </a:rPr>
              <a:t>感情意义会成为语言信息中的主要内容的情况往往会给交际的一些方面带来极大的困难。</a:t>
            </a:r>
            <a:r>
              <a:rPr lang="zh-CN" altLang="en-US" sz="2000" dirty="0">
                <a:latin typeface="黑体" pitchFamily="49" charset="-122"/>
                <a:ea typeface="黑体" pitchFamily="49" charset="-122"/>
              </a:rPr>
              <a:t>“老</a:t>
            </a:r>
            <a:r>
              <a:rPr lang="en-US" altLang="zh-CN" sz="2000" dirty="0">
                <a:latin typeface="黑体" pitchFamily="49" charset="-122"/>
                <a:ea typeface="黑体" pitchFamily="49" charset="-122"/>
              </a:rPr>
              <a:t>Q</a:t>
            </a:r>
            <a:r>
              <a:rPr lang="zh-CN" altLang="en-US" sz="2000" dirty="0">
                <a:latin typeface="黑体" pitchFamily="49" charset="-122"/>
                <a:ea typeface="黑体" pitchFamily="49" charset="-122"/>
              </a:rPr>
              <a:t>”</a:t>
            </a:r>
            <a:endParaRPr lang="zh-CN" altLang="zh-CN" sz="2000" dirty="0">
              <a:latin typeface="黑体" pitchFamily="49" charset="-122"/>
              <a:ea typeface="黑体" pitchFamily="49" charset="-122"/>
            </a:endParaRPr>
          </a:p>
          <a:p>
            <a:r>
              <a:rPr lang="zh-CN" altLang="zh-CN" sz="2000" dirty="0">
                <a:latin typeface="黑体" pitchFamily="49" charset="-122"/>
                <a:ea typeface="黑体" pitchFamily="49" charset="-122"/>
              </a:rPr>
              <a:t>情感意义基本上是依附性的，因为为了表达情感，我们要依赖意义的其他范畴</a:t>
            </a:r>
            <a:r>
              <a:rPr lang="en-US" altLang="zh-CN" sz="2000" dirty="0">
                <a:latin typeface="黑体" pitchFamily="49" charset="-122"/>
                <a:ea typeface="黑体" pitchFamily="49" charset="-122"/>
              </a:rPr>
              <a:t>(</a:t>
            </a:r>
            <a:r>
              <a:rPr lang="zh-CN" altLang="zh-CN" sz="2000" dirty="0">
                <a:latin typeface="黑体" pitchFamily="49" charset="-122"/>
                <a:ea typeface="黑体" pitchFamily="49" charset="-122"/>
              </a:rPr>
              <a:t>即理性范畴、内涵范畴或语体范畴</a:t>
            </a:r>
            <a:r>
              <a:rPr lang="en-US" altLang="zh-CN" sz="2000" dirty="0">
                <a:latin typeface="黑体" pitchFamily="49" charset="-122"/>
                <a:ea typeface="黑体" pitchFamily="49" charset="-122"/>
              </a:rPr>
              <a:t>)</a:t>
            </a:r>
            <a:r>
              <a:rPr lang="zh-CN" altLang="zh-CN" sz="2000" dirty="0">
                <a:latin typeface="黑体" pitchFamily="49" charset="-122"/>
                <a:ea typeface="黑体" pitchFamily="49" charset="-122"/>
              </a:rPr>
              <a:t>。</a:t>
            </a:r>
            <a:r>
              <a:rPr lang="zh-CN" altLang="en-US" sz="2000" dirty="0">
                <a:latin typeface="黑体" pitchFamily="49" charset="-122"/>
                <a:ea typeface="黑体" pitchFamily="49" charset="-122"/>
              </a:rPr>
              <a:t>“肥</a:t>
            </a:r>
            <a:r>
              <a:rPr lang="en-US" altLang="zh-CN" sz="2000" dirty="0">
                <a:latin typeface="黑体" pitchFamily="49" charset="-122"/>
                <a:ea typeface="黑体" pitchFamily="49" charset="-122"/>
              </a:rPr>
              <a:t>”</a:t>
            </a:r>
            <a:endParaRPr lang="zh-CN" altLang="zh-CN" sz="2000" dirty="0">
              <a:latin typeface="黑体" pitchFamily="49" charset="-122"/>
              <a:ea typeface="黑体" pitchFamily="49" charset="-122"/>
            </a:endParaRPr>
          </a:p>
          <a:p>
            <a:r>
              <a:rPr lang="zh-CN" altLang="zh-CN" sz="2000" dirty="0">
                <a:latin typeface="黑体" pitchFamily="49" charset="-122"/>
                <a:ea typeface="黑体" pitchFamily="49" charset="-122"/>
              </a:rPr>
              <a:t>例如</a:t>
            </a:r>
            <a:r>
              <a:rPr lang="en-US" altLang="zh-CN" sz="2000" dirty="0">
                <a:latin typeface="黑体" pitchFamily="49" charset="-122"/>
                <a:ea typeface="黑体" pitchFamily="49" charset="-122"/>
              </a:rPr>
              <a:t>Leech,P62-63.</a:t>
            </a:r>
            <a:endParaRPr lang="zh-CN" altLang="zh-CN" sz="2000" dirty="0">
              <a:latin typeface="黑体" pitchFamily="49" charset="-122"/>
              <a:ea typeface="黑体" pitchFamily="49" charset="-122"/>
            </a:endParaRPr>
          </a:p>
          <a:p>
            <a:r>
              <a:rPr lang="zh-CN" altLang="zh-CN" sz="2000" dirty="0">
                <a:latin typeface="黑体" pitchFamily="49" charset="-122"/>
                <a:ea typeface="黑体" pitchFamily="49" charset="-122"/>
              </a:rPr>
              <a:t>例如当我们采用不礼貌的语气表示不愉快或采用较随便的语气表示友好的时候，情感的表达都是通过语体来实现的。</a:t>
            </a:r>
          </a:p>
          <a:p>
            <a:r>
              <a:rPr lang="zh-CN" altLang="zh-CN" sz="2000" dirty="0">
                <a:latin typeface="黑体" pitchFamily="49" charset="-122"/>
                <a:ea typeface="黑体" pitchFamily="49" charset="-122"/>
              </a:rPr>
              <a:t>另一方面，有一些语言成分（主要是感叹词，如</a:t>
            </a:r>
            <a:r>
              <a:rPr lang="en-US" altLang="zh-CN" sz="2000" dirty="0" err="1">
                <a:latin typeface="黑体" pitchFamily="49" charset="-122"/>
                <a:ea typeface="黑体" pitchFamily="49" charset="-122"/>
              </a:rPr>
              <a:t>AHa</a:t>
            </a:r>
            <a:r>
              <a:rPr lang="en-US" altLang="zh-CN" sz="2000" dirty="0">
                <a:latin typeface="黑体" pitchFamily="49" charset="-122"/>
                <a:ea typeface="黑体" pitchFamily="49" charset="-122"/>
              </a:rPr>
              <a:t>!</a:t>
            </a:r>
            <a:r>
              <a:rPr lang="zh-CN" altLang="zh-CN" sz="2000" dirty="0">
                <a:latin typeface="黑体" pitchFamily="49" charset="-122"/>
                <a:ea typeface="黑体" pitchFamily="49" charset="-122"/>
              </a:rPr>
              <a:t>．</a:t>
            </a:r>
            <a:r>
              <a:rPr lang="en-US" altLang="zh-CN" sz="2000" dirty="0">
                <a:latin typeface="黑体" pitchFamily="49" charset="-122"/>
                <a:ea typeface="黑体" pitchFamily="49" charset="-122"/>
              </a:rPr>
              <a:t>[</a:t>
            </a:r>
            <a:r>
              <a:rPr lang="zh-CN" altLang="zh-CN" sz="2000" dirty="0">
                <a:latin typeface="黑体" pitchFamily="49" charset="-122"/>
                <a:ea typeface="黑体" pitchFamily="49" charset="-122"/>
              </a:rPr>
              <a:t>表示得意、嘲弄；惊奇等</a:t>
            </a:r>
            <a:r>
              <a:rPr lang="en-US" altLang="zh-CN" sz="2000" dirty="0">
                <a:latin typeface="黑体" pitchFamily="49" charset="-122"/>
                <a:ea typeface="黑体" pitchFamily="49" charset="-122"/>
              </a:rPr>
              <a:t>]</a:t>
            </a:r>
            <a:r>
              <a:rPr lang="zh-CN" altLang="zh-CN" sz="2000" dirty="0">
                <a:latin typeface="黑体" pitchFamily="49" charset="-122"/>
                <a:ea typeface="黑体" pitchFamily="49" charset="-122"/>
              </a:rPr>
              <a:t>，其</a:t>
            </a:r>
            <a:r>
              <a:rPr lang="zh-CN" altLang="zh-CN" sz="2000" b="1" dirty="0">
                <a:latin typeface="黑体" pitchFamily="49" charset="-122"/>
                <a:ea typeface="黑体" pitchFamily="49" charset="-122"/>
              </a:rPr>
              <a:t>主要功能就是表达情感</a:t>
            </a:r>
            <a:r>
              <a:rPr lang="zh-CN" altLang="zh-CN" sz="2000" dirty="0">
                <a:latin typeface="黑体" pitchFamily="49" charset="-122"/>
                <a:ea typeface="黑体" pitchFamily="49" charset="-122"/>
              </a:rPr>
              <a:t>，在我们使用这些语言成分时，即使没有任何其他种类的语义功能作媒介，也能表示情感和态度。</a:t>
            </a:r>
            <a:r>
              <a:rPr lang="en-US" altLang="zh-CN" sz="2000" dirty="0">
                <a:latin typeface="黑体" pitchFamily="49" charset="-122"/>
                <a:ea typeface="黑体" pitchFamily="49" charset="-122"/>
              </a:rPr>
              <a:t>  </a:t>
            </a:r>
            <a:endParaRPr lang="zh-CN" altLang="zh-CN" sz="2000" dirty="0">
              <a:latin typeface="黑体" pitchFamily="49" charset="-122"/>
              <a:ea typeface="黑体" pitchFamily="49" charset="-122"/>
            </a:endParaRPr>
          </a:p>
        </p:txBody>
      </p:sp>
      <p:sp>
        <p:nvSpPr>
          <p:cNvPr id="2" name="标题 1"/>
          <p:cNvSpPr>
            <a:spLocks noGrp="1"/>
          </p:cNvSpPr>
          <p:nvPr>
            <p:ph type="title"/>
          </p:nvPr>
        </p:nvSpPr>
        <p:spPr>
          <a:xfrm>
            <a:off x="457200" y="274638"/>
            <a:ext cx="8229600" cy="994122"/>
          </a:xfrm>
        </p:spPr>
        <p:txBody>
          <a:bodyPr/>
          <a:lstStyle/>
          <a:p>
            <a:pPr>
              <a:defRPr/>
            </a:pPr>
            <a:r>
              <a:rPr lang="en-US" altLang="zh-CN" sz="3200" b="0" dirty="0">
                <a:effectLst/>
              </a:rPr>
              <a:t>104D. </a:t>
            </a:r>
            <a:r>
              <a:rPr lang="zh-CN" altLang="zh-CN" sz="3200" b="0" dirty="0">
                <a:effectLst/>
              </a:rPr>
              <a:t>情感意义</a:t>
            </a:r>
            <a:endParaRPr lang="zh-CN" altLang="en-US" sz="3200" b="0" dirty="0">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内容占位符 3"/>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a:xfrm>
            <a:off x="899592" y="53552"/>
            <a:ext cx="7488832" cy="6768803"/>
          </a:xfr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lnSpcReduction="20000"/>
          </a:bodyPr>
          <a:lstStyle/>
          <a:p>
            <a:pPr>
              <a:defRPr/>
            </a:pPr>
            <a:r>
              <a:rPr lang="zh-CN" altLang="zh-CN" sz="2800" dirty="0">
                <a:latin typeface="+mj-ea"/>
                <a:ea typeface="+mj-ea"/>
              </a:rPr>
              <a:t>大脑中的情绪，便是如图中调色盘的颜色一样相互影响重新组合，呈现出丰富的色彩这些色彩便是复杂多样的情绪</a:t>
            </a:r>
            <a:endParaRPr lang="en-US" altLang="zh-CN" sz="2800" dirty="0">
              <a:latin typeface="+mj-ea"/>
              <a:ea typeface="+mj-ea"/>
            </a:endParaRPr>
          </a:p>
          <a:p>
            <a:pPr>
              <a:defRPr/>
            </a:pPr>
            <a:r>
              <a:rPr lang="zh-CN" altLang="zh-CN" sz="2800" b="1" dirty="0">
                <a:latin typeface="+mj-ea"/>
                <a:ea typeface="+mj-ea"/>
              </a:rPr>
              <a:t>如此复杂的情绪怎样被表现出来？</a:t>
            </a:r>
            <a:endParaRPr lang="zh-CN" altLang="zh-CN" sz="2800" dirty="0">
              <a:latin typeface="+mj-ea"/>
              <a:ea typeface="+mj-ea"/>
            </a:endParaRPr>
          </a:p>
          <a:p>
            <a:pPr>
              <a:defRPr/>
            </a:pPr>
            <a:r>
              <a:rPr lang="zh-CN" altLang="zh-CN" sz="2800" dirty="0">
                <a:latin typeface="+mj-ea"/>
                <a:ea typeface="+mj-ea"/>
              </a:rPr>
              <a:t>情绪构成理论认为，情绪发生时有五个基本元素必须在短时间内协调、同步进行。这五个元素分别是：</a:t>
            </a:r>
            <a:r>
              <a:rPr lang="zh-CN" altLang="zh-CN" sz="2800" b="1" dirty="0">
                <a:latin typeface="+mj-ea"/>
                <a:ea typeface="+mj-ea"/>
              </a:rPr>
              <a:t>认知评估、身体反应、感受、表达、行动倾向</a:t>
            </a:r>
            <a:r>
              <a:rPr lang="zh-CN" altLang="zh-CN" sz="2800" dirty="0">
                <a:latin typeface="+mj-ea"/>
                <a:ea typeface="+mj-ea"/>
              </a:rPr>
              <a:t>。</a:t>
            </a:r>
          </a:p>
          <a:p>
            <a:pPr>
              <a:defRPr/>
            </a:pPr>
            <a:r>
              <a:rPr lang="zh-CN" altLang="zh-CN" sz="2800" dirty="0">
                <a:latin typeface="+mj-ea"/>
                <a:ea typeface="+mj-ea"/>
              </a:rPr>
              <a:t>情绪让我产生了</a:t>
            </a:r>
            <a:r>
              <a:rPr lang="zh-CN" altLang="zh-CN" sz="2800" b="1" dirty="0">
                <a:latin typeface="+mj-ea"/>
                <a:ea typeface="+mj-ea"/>
              </a:rPr>
              <a:t>动机倾向</a:t>
            </a:r>
            <a:endParaRPr lang="zh-CN" altLang="en-US" sz="2800" dirty="0">
              <a:latin typeface="+mj-ea"/>
              <a:ea typeface="+mj-ea"/>
            </a:endParaRPr>
          </a:p>
        </p:txBody>
      </p:sp>
      <p:sp>
        <p:nvSpPr>
          <p:cNvPr id="2" name="标题 1"/>
          <p:cNvSpPr>
            <a:spLocks noGrp="1"/>
          </p:cNvSpPr>
          <p:nvPr>
            <p:ph type="title"/>
          </p:nvPr>
        </p:nvSpPr>
        <p:spPr>
          <a:xfrm>
            <a:off x="457200" y="338328"/>
            <a:ext cx="8229600" cy="858424"/>
          </a:xfrm>
        </p:spPr>
        <p:txBody>
          <a:bodyPr/>
          <a:lstStyle/>
          <a:p>
            <a:pPr>
              <a:defRPr/>
            </a:pPr>
            <a:r>
              <a:rPr lang="zh-CN" altLang="zh-CN" sz="4400" dirty="0">
                <a:latin typeface="+mj-ea"/>
                <a:ea typeface="+mj-ea"/>
              </a:rPr>
              <a:t>大脑中的情绪</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341438"/>
            <a:ext cx="8229600" cy="4983162"/>
          </a:xfrm>
        </p:spPr>
        <p:txBody>
          <a:bodyPr/>
          <a:lstStyle/>
          <a:p>
            <a:pPr>
              <a:defRPr/>
            </a:pPr>
            <a:r>
              <a:rPr lang="zh-CN" altLang="zh-CN" sz="2800" dirty="0">
                <a:latin typeface="+mj-ea"/>
                <a:ea typeface="+mj-ea"/>
              </a:rPr>
              <a:t>反映意义又叫</a:t>
            </a:r>
            <a:r>
              <a:rPr lang="zh-CN" altLang="zh-CN" sz="2800" dirty="0">
                <a:solidFill>
                  <a:srgbClr val="FF0000"/>
                </a:solidFill>
                <a:latin typeface="+mj-ea"/>
                <a:ea typeface="+mj-ea"/>
              </a:rPr>
              <a:t>联想意义</a:t>
            </a:r>
            <a:r>
              <a:rPr lang="zh-CN" altLang="zh-CN" sz="2800" dirty="0">
                <a:latin typeface="+mj-ea"/>
                <a:ea typeface="+mj-ea"/>
              </a:rPr>
              <a:t>。通过与同一个词语的另一个意义的联想来传递的意义。</a:t>
            </a:r>
          </a:p>
          <a:p>
            <a:pPr>
              <a:defRPr/>
            </a:pPr>
            <a:r>
              <a:rPr lang="zh-CN" altLang="zh-CN" sz="2800" dirty="0">
                <a:latin typeface="+mj-ea"/>
                <a:ea typeface="+mj-ea"/>
              </a:rPr>
              <a:t>首先，在存在多重理性意义的情况下，当一个词的一种意义构成我们对这个词的另一种意义的反应的一部分时，便产生反映意义。</a:t>
            </a:r>
            <a:endParaRPr lang="en-US" altLang="zh-CN" sz="2800" dirty="0">
              <a:latin typeface="+mj-ea"/>
              <a:ea typeface="+mj-ea"/>
            </a:endParaRPr>
          </a:p>
          <a:p>
            <a:pPr>
              <a:defRPr/>
            </a:pPr>
            <a:endParaRPr lang="zh-CN" altLang="zh-CN" sz="2800" dirty="0">
              <a:latin typeface="+mj-ea"/>
              <a:ea typeface="+mj-ea"/>
            </a:endParaRPr>
          </a:p>
          <a:p>
            <a:pPr>
              <a:defRPr/>
            </a:pPr>
            <a:r>
              <a:rPr lang="zh-CN" altLang="zh-CN" sz="2800" dirty="0">
                <a:latin typeface="+mj-ea"/>
                <a:ea typeface="+mj-ea"/>
              </a:rPr>
              <a:t>教堂中的称呼圣名</a:t>
            </a:r>
          </a:p>
          <a:p>
            <a:pPr>
              <a:defRPr/>
            </a:pPr>
            <a:r>
              <a:rPr lang="zh-CN" altLang="zh-CN" sz="2800" dirty="0">
                <a:latin typeface="+mj-ea"/>
                <a:ea typeface="+mj-ea"/>
              </a:rPr>
              <a:t>委婉词语</a:t>
            </a:r>
            <a:r>
              <a:rPr lang="zh-CN" altLang="en-US" sz="2800" dirty="0">
                <a:latin typeface="+mj-ea"/>
                <a:ea typeface="+mj-ea"/>
              </a:rPr>
              <a:t>：通书、猪脷</a:t>
            </a:r>
            <a:endParaRPr lang="zh-CN" altLang="zh-CN" sz="2800" dirty="0">
              <a:latin typeface="+mj-ea"/>
              <a:ea typeface="+mj-ea"/>
            </a:endParaRPr>
          </a:p>
          <a:p>
            <a:pPr>
              <a:defRPr/>
            </a:pPr>
            <a:r>
              <a:rPr lang="zh-CN" altLang="zh-CN" sz="2800" dirty="0">
                <a:latin typeface="+mj-ea"/>
                <a:ea typeface="+mj-ea"/>
              </a:rPr>
              <a:t>死亡、排泄、性等词语的使用</a:t>
            </a:r>
          </a:p>
          <a:p>
            <a:pPr>
              <a:defRPr/>
            </a:pPr>
            <a:endParaRPr lang="zh-CN" altLang="en-US" sz="2800" dirty="0">
              <a:latin typeface="+mj-ea"/>
              <a:ea typeface="+mj-ea"/>
            </a:endParaRPr>
          </a:p>
        </p:txBody>
      </p:sp>
      <p:sp>
        <p:nvSpPr>
          <p:cNvPr id="2" name="标题 1"/>
          <p:cNvSpPr>
            <a:spLocks noGrp="1"/>
          </p:cNvSpPr>
          <p:nvPr>
            <p:ph type="title"/>
          </p:nvPr>
        </p:nvSpPr>
        <p:spPr>
          <a:xfrm>
            <a:off x="457200" y="274638"/>
            <a:ext cx="8229600" cy="994122"/>
          </a:xfrm>
        </p:spPr>
        <p:txBody>
          <a:bodyPr/>
          <a:lstStyle/>
          <a:p>
            <a:pPr>
              <a:defRPr/>
            </a:pPr>
            <a:r>
              <a:rPr lang="en-US" altLang="zh-CN" sz="3200" b="0" dirty="0">
                <a:effectLst/>
              </a:rPr>
              <a:t>104E.  </a:t>
            </a:r>
            <a:r>
              <a:rPr lang="zh-CN" altLang="zh-CN" sz="3200" b="0" dirty="0">
                <a:effectLst/>
              </a:rPr>
              <a:t>反映意义</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341438"/>
            <a:ext cx="8229600" cy="4983162"/>
          </a:xfrm>
        </p:spPr>
        <p:txBody>
          <a:bodyPr/>
          <a:lstStyle/>
          <a:p>
            <a:pPr>
              <a:defRPr/>
            </a:pPr>
            <a:r>
              <a:rPr lang="zh-CN" altLang="zh-CN" sz="2800" dirty="0">
                <a:latin typeface="+mj-ea"/>
                <a:ea typeface="+mj-ea"/>
              </a:rPr>
              <a:t>搭配意义是由一个词所获得的各种联想构成的，而这些联想则产生于与这个词经常同时出现的一些词的意义。</a:t>
            </a:r>
          </a:p>
          <a:p>
            <a:pPr>
              <a:defRPr/>
            </a:pPr>
            <a:r>
              <a:rPr lang="zh-CN" altLang="zh-CN" sz="2800" dirty="0">
                <a:latin typeface="+mj-ea"/>
                <a:ea typeface="+mj-ea"/>
              </a:rPr>
              <a:t>虽然联想、搭配这两类意义不那么重要，但它们包含着语言词汇层次上的一种相互联系。</a:t>
            </a:r>
          </a:p>
        </p:txBody>
      </p:sp>
      <p:sp>
        <p:nvSpPr>
          <p:cNvPr id="2" name="标题 1"/>
          <p:cNvSpPr>
            <a:spLocks noGrp="1"/>
          </p:cNvSpPr>
          <p:nvPr>
            <p:ph type="title"/>
          </p:nvPr>
        </p:nvSpPr>
        <p:spPr>
          <a:xfrm>
            <a:off x="457200" y="274638"/>
            <a:ext cx="8229600" cy="994122"/>
          </a:xfrm>
        </p:spPr>
        <p:txBody>
          <a:bodyPr/>
          <a:lstStyle/>
          <a:p>
            <a:pPr>
              <a:defRPr/>
            </a:pPr>
            <a:r>
              <a:rPr lang="en-US" altLang="zh-CN" sz="3200" b="0" dirty="0">
                <a:effectLst/>
              </a:rPr>
              <a:t>104F.  </a:t>
            </a:r>
            <a:r>
              <a:rPr lang="zh-CN" altLang="zh-CN" sz="3200" b="0" dirty="0">
                <a:effectLst/>
              </a:rPr>
              <a:t>搭配意义</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内容占位符 5"/>
          <p:cNvGraphicFramePr>
            <a:graphicFrameLocks noGrp="1"/>
          </p:cNvGraphicFramePr>
          <p:nvPr>
            <p:ph idx="1"/>
          </p:nvPr>
        </p:nvGraphicFramePr>
        <p:xfrm>
          <a:off x="684213" y="1412875"/>
          <a:ext cx="8064500" cy="4752972"/>
        </p:xfrm>
        <a:graphic>
          <a:graphicData uri="http://schemas.openxmlformats.org/drawingml/2006/table">
            <a:tbl>
              <a:tblPr firstRow="1" firstCol="1" bandRow="1">
                <a:tableStyleId>{5C22544A-7EE6-4342-B048-85BDC9FD1C3A}</a:tableStyleId>
              </a:tblPr>
              <a:tblGrid>
                <a:gridCol w="2015652">
                  <a:extLst>
                    <a:ext uri="{9D8B030D-6E8A-4147-A177-3AD203B41FA5}">
                      <a16:colId xmlns:a16="http://schemas.microsoft.com/office/drawing/2014/main" val="20000"/>
                    </a:ext>
                  </a:extLst>
                </a:gridCol>
                <a:gridCol w="2016598">
                  <a:extLst>
                    <a:ext uri="{9D8B030D-6E8A-4147-A177-3AD203B41FA5}">
                      <a16:colId xmlns:a16="http://schemas.microsoft.com/office/drawing/2014/main" val="20001"/>
                    </a:ext>
                  </a:extLst>
                </a:gridCol>
                <a:gridCol w="2015652">
                  <a:extLst>
                    <a:ext uri="{9D8B030D-6E8A-4147-A177-3AD203B41FA5}">
                      <a16:colId xmlns:a16="http://schemas.microsoft.com/office/drawing/2014/main" val="20002"/>
                    </a:ext>
                  </a:extLst>
                </a:gridCol>
                <a:gridCol w="2016598">
                  <a:extLst>
                    <a:ext uri="{9D8B030D-6E8A-4147-A177-3AD203B41FA5}">
                      <a16:colId xmlns:a16="http://schemas.microsoft.com/office/drawing/2014/main" val="20003"/>
                    </a:ext>
                  </a:extLst>
                </a:gridCol>
              </a:tblGrid>
              <a:tr h="528108">
                <a:tc>
                  <a:txBody>
                    <a:bodyPr/>
                    <a:lstStyle/>
                    <a:p>
                      <a:pPr algn="just">
                        <a:spcAft>
                          <a:spcPts val="0"/>
                        </a:spcAft>
                      </a:pPr>
                      <a:r>
                        <a:rPr lang="en-US" sz="2800" kern="100" dirty="0">
                          <a:effectLst/>
                          <a:latin typeface="Arial Unicode MS" panose="020B0604020202020204" pitchFamily="34" charset="-122"/>
                          <a:ea typeface="Arial Unicode MS" panose="020B0604020202020204" pitchFamily="34" charset="-122"/>
                          <a:cs typeface="Arial Unicode MS" panose="020B0604020202020204" pitchFamily="34" charset="-122"/>
                        </a:rPr>
                        <a:t>pretty</a:t>
                      </a:r>
                      <a:endParaRPr lang="zh-CN" sz="2800"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girl</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tc>
                  <a:txBody>
                    <a:bodyPr/>
                    <a:lstStyle/>
                    <a:p>
                      <a:pPr algn="just">
                        <a:spcAft>
                          <a:spcPts val="0"/>
                        </a:spcAft>
                      </a:pPr>
                      <a:r>
                        <a:rPr lang="en-US" sz="2800" kern="100" dirty="0">
                          <a:effectLst/>
                          <a:latin typeface="Arial Unicode MS" panose="020B0604020202020204" pitchFamily="34" charset="-122"/>
                          <a:ea typeface="Arial Unicode MS" panose="020B0604020202020204" pitchFamily="34" charset="-122"/>
                          <a:cs typeface="Arial Unicode MS" panose="020B0604020202020204" pitchFamily="34" charset="-122"/>
                        </a:rPr>
                        <a:t>handsome</a:t>
                      </a:r>
                      <a:endParaRPr lang="zh-CN" sz="2800" kern="100" dirty="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extLst>
                  <a:ext uri="{0D108BD9-81ED-4DB2-BD59-A6C34878D82A}">
                    <a16:rowId xmlns:a16="http://schemas.microsoft.com/office/drawing/2014/main" val="10000"/>
                  </a:ext>
                </a:extLst>
              </a:tr>
              <a:tr h="528108">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boy</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boy</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extLst>
                  <a:ext uri="{0D108BD9-81ED-4DB2-BD59-A6C34878D82A}">
                    <a16:rowId xmlns:a16="http://schemas.microsoft.com/office/drawing/2014/main" val="10001"/>
                  </a:ext>
                </a:extLst>
              </a:tr>
              <a:tr h="528108">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woman</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man</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extLst>
                  <a:ext uri="{0D108BD9-81ED-4DB2-BD59-A6C34878D82A}">
                    <a16:rowId xmlns:a16="http://schemas.microsoft.com/office/drawing/2014/main" val="10002"/>
                  </a:ext>
                </a:extLst>
              </a:tr>
              <a:tr h="528108">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flower</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car</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extLst>
                  <a:ext uri="{0D108BD9-81ED-4DB2-BD59-A6C34878D82A}">
                    <a16:rowId xmlns:a16="http://schemas.microsoft.com/office/drawing/2014/main" val="10003"/>
                  </a:ext>
                </a:extLst>
              </a:tr>
              <a:tr h="528108">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garden</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vessel</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extLst>
                  <a:ext uri="{0D108BD9-81ED-4DB2-BD59-A6C34878D82A}">
                    <a16:rowId xmlns:a16="http://schemas.microsoft.com/office/drawing/2014/main" val="10004"/>
                  </a:ext>
                </a:extLst>
              </a:tr>
              <a:tr h="528108">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colour</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overcoat</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extLst>
                  <a:ext uri="{0D108BD9-81ED-4DB2-BD59-A6C34878D82A}">
                    <a16:rowId xmlns:a16="http://schemas.microsoft.com/office/drawing/2014/main" val="10005"/>
                  </a:ext>
                </a:extLst>
              </a:tr>
              <a:tr h="528108">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village</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airliner</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extLst>
                  <a:ext uri="{0D108BD9-81ED-4DB2-BD59-A6C34878D82A}">
                    <a16:rowId xmlns:a16="http://schemas.microsoft.com/office/drawing/2014/main" val="10006"/>
                  </a:ext>
                </a:extLst>
              </a:tr>
              <a:tr h="528108">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tc>
                  <a:txBody>
                    <a:bodyPr/>
                    <a:lstStyle/>
                    <a:p>
                      <a:pPr algn="just">
                        <a:spcAft>
                          <a:spcPts val="0"/>
                        </a:spcAft>
                      </a:pPr>
                      <a:r>
                        <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a:t>
                      </a: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a:t>
                      </a:r>
                      <a:r>
                        <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a:t>
                      </a:r>
                    </a:p>
                  </a:txBody>
                  <a:tcPr marL="68577" marR="68577" marT="0" marB="0"/>
                </a:tc>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typewriter</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extLst>
                  <a:ext uri="{0D108BD9-81ED-4DB2-BD59-A6C34878D82A}">
                    <a16:rowId xmlns:a16="http://schemas.microsoft.com/office/drawing/2014/main" val="10007"/>
                  </a:ext>
                </a:extLst>
              </a:tr>
              <a:tr h="528108">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tc>
                  <a:txBody>
                    <a:bodyPr/>
                    <a:lstStyle/>
                    <a:p>
                      <a:pPr algn="just">
                        <a:spcAft>
                          <a:spcPts val="0"/>
                        </a:spcAft>
                      </a:pPr>
                      <a:r>
                        <a:rPr lang="en-US" sz="2800" kern="100">
                          <a:effectLst/>
                          <a:latin typeface="Arial Unicode MS" panose="020B0604020202020204" pitchFamily="34" charset="-122"/>
                          <a:ea typeface="Arial Unicode MS" panose="020B0604020202020204" pitchFamily="34" charset="-122"/>
                          <a:cs typeface="Arial Unicode MS" panose="020B0604020202020204" pitchFamily="34" charset="-122"/>
                        </a:rPr>
                        <a:t> </a:t>
                      </a:r>
                      <a:endParaRPr lang="zh-CN" sz="2800" kern="100">
                        <a:effectLst/>
                        <a:latin typeface="Arial Unicode MS" panose="020B0604020202020204" pitchFamily="34" charset="-122"/>
                        <a:ea typeface="Arial Unicode MS" panose="020B0604020202020204" pitchFamily="34" charset="-122"/>
                        <a:cs typeface="Arial Unicode MS" panose="020B0604020202020204" pitchFamily="34" charset="-122"/>
                      </a:endParaRPr>
                    </a:p>
                  </a:txBody>
                  <a:tcPr marL="68577" marR="68577" marT="0" marB="0"/>
                </a:tc>
                <a:tc>
                  <a:txBody>
                    <a:bodyPr/>
                    <a:lstStyle/>
                    <a:p>
                      <a:pPr algn="just">
                        <a:spcAft>
                          <a:spcPts val="0"/>
                        </a:spcAft>
                      </a:pPr>
                      <a:r>
                        <a:rPr lang="zh-CN" sz="2800" kern="100" dirty="0">
                          <a:effectLst/>
                          <a:latin typeface="Arial Unicode MS" panose="020B0604020202020204" pitchFamily="34" charset="-122"/>
                          <a:ea typeface="Arial Unicode MS" panose="020B0604020202020204" pitchFamily="34" charset="-122"/>
                          <a:cs typeface="Arial Unicode MS" panose="020B0604020202020204" pitchFamily="34" charset="-122"/>
                        </a:rPr>
                        <a:t>…</a:t>
                      </a:r>
                      <a:r>
                        <a:rPr lang="en-US" sz="2800" kern="100" dirty="0">
                          <a:effectLst/>
                          <a:latin typeface="Arial Unicode MS" panose="020B0604020202020204" pitchFamily="34" charset="-122"/>
                          <a:ea typeface="Arial Unicode MS" panose="020B0604020202020204" pitchFamily="34" charset="-122"/>
                          <a:cs typeface="Arial Unicode MS" panose="020B0604020202020204" pitchFamily="34" charset="-122"/>
                        </a:rPr>
                        <a:t>,</a:t>
                      </a:r>
                      <a:r>
                        <a:rPr lang="zh-CN" sz="2800" kern="100" dirty="0">
                          <a:effectLst/>
                          <a:latin typeface="Arial Unicode MS" panose="020B0604020202020204" pitchFamily="34" charset="-122"/>
                          <a:ea typeface="Arial Unicode MS" panose="020B0604020202020204" pitchFamily="34" charset="-122"/>
                          <a:cs typeface="Arial Unicode MS" panose="020B0604020202020204" pitchFamily="34" charset="-122"/>
                        </a:rPr>
                        <a:t>…</a:t>
                      </a:r>
                    </a:p>
                  </a:txBody>
                  <a:tcPr marL="68577" marR="68577" marT="0" marB="0"/>
                </a:tc>
                <a:extLst>
                  <a:ext uri="{0D108BD9-81ED-4DB2-BD59-A6C34878D82A}">
                    <a16:rowId xmlns:a16="http://schemas.microsoft.com/office/drawing/2014/main" val="10008"/>
                  </a:ext>
                </a:extLst>
              </a:tr>
            </a:tbl>
          </a:graphicData>
        </a:graphic>
      </p:graphicFrame>
      <p:sp>
        <p:nvSpPr>
          <p:cNvPr id="5" name="标题 4"/>
          <p:cNvSpPr>
            <a:spLocks noGrp="1"/>
          </p:cNvSpPr>
          <p:nvPr>
            <p:ph type="title"/>
          </p:nvPr>
        </p:nvSpPr>
        <p:spPr>
          <a:xfrm>
            <a:off x="457200" y="274638"/>
            <a:ext cx="8229600" cy="850106"/>
          </a:xfrm>
        </p:spPr>
        <p:txBody>
          <a:bodyPr/>
          <a:lstStyle/>
          <a:p>
            <a:pPr>
              <a:defRPr/>
            </a:pPr>
            <a:r>
              <a:rPr lang="zh-CN" altLang="zh-CN" sz="3600" b="0">
                <a:effectLst/>
              </a:rPr>
              <a:t>搭配意义</a:t>
            </a:r>
            <a:r>
              <a:rPr lang="zh-CN" altLang="en-US" sz="3600" b="0">
                <a:effectLst/>
              </a:rPr>
              <a:t>举例</a:t>
            </a:r>
            <a:endParaRPr lang="zh-CN" altLang="en-US" sz="36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矩形 3"/>
          <p:cNvSpPr>
            <a:spLocks noChangeArrowheads="1"/>
          </p:cNvSpPr>
          <p:nvPr/>
        </p:nvSpPr>
        <p:spPr bwMode="auto">
          <a:xfrm>
            <a:off x="285750" y="500063"/>
            <a:ext cx="8572500" cy="5694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a:defRPr/>
            </a:pPr>
            <a:r>
              <a:rPr lang="en-US" altLang="zh-CN" sz="2800" dirty="0">
                <a:latin typeface="+mj-ea"/>
                <a:ea typeface="+mj-ea"/>
              </a:rPr>
              <a:t>101. </a:t>
            </a:r>
            <a:r>
              <a:rPr lang="zh-CN" altLang="zh-CN" sz="2800" dirty="0">
                <a:latin typeface="+mj-ea"/>
                <a:ea typeface="+mj-ea"/>
              </a:rPr>
              <a:t>相关的几个概念</a:t>
            </a:r>
          </a:p>
          <a:p>
            <a:pPr>
              <a:defRPr/>
            </a:pPr>
            <a:r>
              <a:rPr lang="zh-CN" altLang="zh-CN" sz="2400" dirty="0">
                <a:latin typeface="+mj-ea"/>
                <a:ea typeface="+mj-ea"/>
              </a:rPr>
              <a:t>词义——</a:t>
            </a:r>
            <a:r>
              <a:rPr lang="en-US" altLang="zh-CN" sz="2400" dirty="0">
                <a:latin typeface="+mj-ea"/>
                <a:ea typeface="+mj-ea"/>
              </a:rPr>
              <a:t>sense</a:t>
            </a:r>
            <a:r>
              <a:rPr lang="zh-CN" altLang="zh-CN" sz="2400" dirty="0">
                <a:latin typeface="+mj-ea"/>
                <a:ea typeface="+mj-ea"/>
              </a:rPr>
              <a:t>，是指这个词在与语言词汇中其他词所构成的系列中所占的位置。</a:t>
            </a:r>
            <a:r>
              <a:rPr lang="en-US" altLang="zh-CN" sz="2400" dirty="0">
                <a:latin typeface="+mj-ea"/>
                <a:ea typeface="+mj-ea"/>
              </a:rPr>
              <a:t>[John Lyons]</a:t>
            </a:r>
            <a:endParaRPr lang="zh-CN" altLang="zh-CN" sz="2400" dirty="0">
              <a:latin typeface="+mj-ea"/>
              <a:ea typeface="+mj-ea"/>
            </a:endParaRPr>
          </a:p>
          <a:p>
            <a:pPr>
              <a:defRPr/>
            </a:pPr>
            <a:r>
              <a:rPr lang="zh-CN" altLang="zh-CN" sz="2400" dirty="0">
                <a:latin typeface="+mj-ea"/>
                <a:ea typeface="+mj-ea"/>
              </a:rPr>
              <a:t>马牛羊鸡犬豕</a:t>
            </a:r>
          </a:p>
          <a:p>
            <a:pPr>
              <a:defRPr/>
            </a:pPr>
            <a:r>
              <a:rPr lang="zh-CN" altLang="zh-CN" sz="2400" dirty="0">
                <a:latin typeface="+mj-ea"/>
                <a:ea typeface="+mj-ea"/>
              </a:rPr>
              <a:t>亲属称谓</a:t>
            </a:r>
          </a:p>
          <a:p>
            <a:pPr>
              <a:defRPr/>
            </a:pPr>
            <a:r>
              <a:rPr lang="zh-CN" altLang="zh-CN" sz="2400" dirty="0">
                <a:latin typeface="+mj-ea"/>
                <a:ea typeface="+mj-ea"/>
              </a:rPr>
              <a:t>概念——</a:t>
            </a:r>
            <a:r>
              <a:rPr lang="en-US" altLang="zh-CN" sz="2400" dirty="0">
                <a:latin typeface="+mj-ea"/>
                <a:ea typeface="+mj-ea"/>
              </a:rPr>
              <a:t>concept</a:t>
            </a:r>
            <a:r>
              <a:rPr lang="zh-CN" altLang="zh-CN" sz="2400" dirty="0">
                <a:latin typeface="+mj-ea"/>
                <a:ea typeface="+mj-ea"/>
              </a:rPr>
              <a:t>，客观事物、现象在头脑中的反映；是对客观事物现象的概括。属思维范畴。</a:t>
            </a:r>
          </a:p>
          <a:p>
            <a:pPr>
              <a:defRPr/>
            </a:pPr>
            <a:r>
              <a:rPr lang="zh-CN" altLang="zh-CN" sz="2400" dirty="0">
                <a:latin typeface="+mj-ea"/>
                <a:ea typeface="+mj-ea"/>
              </a:rPr>
              <a:t>意义——</a:t>
            </a:r>
            <a:r>
              <a:rPr lang="en-US" altLang="zh-CN" sz="2400" dirty="0">
                <a:latin typeface="+mj-ea"/>
                <a:ea typeface="+mj-ea"/>
              </a:rPr>
              <a:t>meaning</a:t>
            </a:r>
            <a:r>
              <a:rPr lang="zh-CN" altLang="zh-CN" sz="2400" dirty="0">
                <a:latin typeface="+mj-ea"/>
                <a:ea typeface="+mj-ea"/>
              </a:rPr>
              <a:t>，语言与客观世界之间的联系，是交际双方所传达和理解的“内容”；不一定与字面意思一致。</a:t>
            </a:r>
          </a:p>
          <a:p>
            <a:pPr>
              <a:defRPr/>
            </a:pPr>
            <a:r>
              <a:rPr lang="zh-CN" altLang="zh-CN" sz="2400" dirty="0">
                <a:latin typeface="+mj-ea"/>
                <a:ea typeface="+mj-ea"/>
              </a:rPr>
              <a:t>指称——</a:t>
            </a:r>
            <a:r>
              <a:rPr lang="en-US" altLang="zh-CN" sz="2400" dirty="0">
                <a:latin typeface="+mj-ea"/>
                <a:ea typeface="+mj-ea"/>
              </a:rPr>
              <a:t>reference</a:t>
            </a:r>
            <a:r>
              <a:rPr lang="zh-CN" altLang="zh-CN" sz="2400" dirty="0">
                <a:latin typeface="+mj-ea"/>
                <a:ea typeface="+mj-ea"/>
              </a:rPr>
              <a:t>，是词与客观事物和现象之间的关系，这种关系表现在上下文，也就是具体语境中的关系。有的词只有</a:t>
            </a:r>
            <a:r>
              <a:rPr lang="en-US" altLang="zh-CN" sz="2400" dirty="0">
                <a:latin typeface="+mj-ea"/>
                <a:ea typeface="+mj-ea"/>
              </a:rPr>
              <a:t>sense</a:t>
            </a:r>
            <a:r>
              <a:rPr lang="zh-CN" altLang="zh-CN" sz="2400" dirty="0">
                <a:latin typeface="+mj-ea"/>
                <a:ea typeface="+mj-ea"/>
              </a:rPr>
              <a:t>没有</a:t>
            </a:r>
            <a:r>
              <a:rPr lang="en-US" altLang="zh-CN" sz="2400" dirty="0">
                <a:latin typeface="+mj-ea"/>
                <a:ea typeface="+mj-ea"/>
              </a:rPr>
              <a:t>reference</a:t>
            </a:r>
            <a:r>
              <a:rPr lang="zh-CN" altLang="zh-CN" sz="2400" dirty="0">
                <a:latin typeface="+mj-ea"/>
                <a:ea typeface="+mj-ea"/>
              </a:rPr>
              <a:t>，比如“独角兽”、“半人半马怪”、“妖”、“魔”、“鬼”、“怪”。</a:t>
            </a:r>
          </a:p>
          <a:p>
            <a:pPr>
              <a:defRPr/>
            </a:pPr>
            <a:r>
              <a:rPr lang="zh-CN" altLang="zh-CN" sz="2400" dirty="0">
                <a:latin typeface="+mj-ea"/>
                <a:ea typeface="+mj-ea"/>
              </a:rPr>
              <a:t>外延意义——</a:t>
            </a:r>
            <a:r>
              <a:rPr lang="en-US" altLang="zh-CN" sz="2400" dirty="0">
                <a:latin typeface="+mj-ea"/>
                <a:ea typeface="+mj-ea"/>
              </a:rPr>
              <a:t>denotation</a:t>
            </a:r>
            <a:r>
              <a:rPr lang="zh-CN" altLang="zh-CN" sz="2400" dirty="0">
                <a:latin typeface="+mj-ea"/>
                <a:ea typeface="+mj-ea"/>
              </a:rPr>
              <a:t>，对客观事物、现象进行抽象概括；不一定与感情色彩联系，而词义</a:t>
            </a:r>
            <a:r>
              <a:rPr lang="en-US" altLang="zh-CN" sz="2400" dirty="0">
                <a:latin typeface="+mj-ea"/>
                <a:ea typeface="+mj-ea"/>
              </a:rPr>
              <a:t>sense</a:t>
            </a:r>
            <a:r>
              <a:rPr lang="zh-CN" altLang="zh-CN" sz="2400" dirty="0">
                <a:latin typeface="+mj-ea"/>
                <a:ea typeface="+mj-ea"/>
              </a:rPr>
              <a:t>则会与感情色彩相联系。</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nodeType="clickEffect">
                                  <p:stCondLst>
                                    <p:cond delay="0"/>
                                  </p:stCondLst>
                                  <p:childTnLst>
                                    <p:set>
                                      <p:cBhvr>
                                        <p:cTn id="10" dur="1" fill="hold">
                                          <p:stCondLst>
                                            <p:cond delay="0"/>
                                          </p:stCondLst>
                                        </p:cTn>
                                        <p:tgtEl>
                                          <p:spTgt spid="5122">
                                            <p:txEl>
                                              <p:pRg st="1" end="1"/>
                                            </p:txEl>
                                          </p:spTgt>
                                        </p:tgtEl>
                                        <p:attrNameLst>
                                          <p:attrName>style.visibility</p:attrName>
                                        </p:attrNameLst>
                                      </p:cBhvr>
                                      <p:to>
                                        <p:strVal val="visible"/>
                                      </p:to>
                                    </p:set>
                                    <p:anim calcmode="lin" valueType="num">
                                      <p:cBhvr additive="base">
                                        <p:cTn id="11" dur="500" fill="hold"/>
                                        <p:tgtEl>
                                          <p:spTgt spid="512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12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122">
                                            <p:txEl>
                                              <p:pRg st="2" end="2"/>
                                            </p:txEl>
                                          </p:spTgt>
                                        </p:tgtEl>
                                        <p:attrNameLst>
                                          <p:attrName>style.visibility</p:attrName>
                                        </p:attrNameLst>
                                      </p:cBhvr>
                                      <p:to>
                                        <p:strVal val="visible"/>
                                      </p:to>
                                    </p:set>
                                    <p:anim calcmode="lin" valueType="num">
                                      <p:cBhvr additive="base">
                                        <p:cTn id="15" dur="500" fill="hold"/>
                                        <p:tgtEl>
                                          <p:spTgt spid="512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122">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122">
                                            <p:txEl>
                                              <p:pRg st="3" end="3"/>
                                            </p:txEl>
                                          </p:spTgt>
                                        </p:tgtEl>
                                        <p:attrNameLst>
                                          <p:attrName>style.visibility</p:attrName>
                                        </p:attrNameLst>
                                      </p:cBhvr>
                                      <p:to>
                                        <p:strVal val="visible"/>
                                      </p:to>
                                    </p:set>
                                    <p:anim calcmode="lin" valueType="num">
                                      <p:cBhvr additive="base">
                                        <p:cTn id="19" dur="500" fill="hold"/>
                                        <p:tgtEl>
                                          <p:spTgt spid="512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122">
                                            <p:txEl>
                                              <p:pRg st="4" end="4"/>
                                            </p:txEl>
                                          </p:spTgt>
                                        </p:tgtEl>
                                        <p:attrNameLst>
                                          <p:attrName>style.visibility</p:attrName>
                                        </p:attrNameLst>
                                      </p:cBhvr>
                                      <p:to>
                                        <p:strVal val="visible"/>
                                      </p:to>
                                    </p:set>
                                    <p:anim calcmode="lin" valueType="num">
                                      <p:cBhvr additive="base">
                                        <p:cTn id="25" dur="500" fill="hold"/>
                                        <p:tgtEl>
                                          <p:spTgt spid="512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12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5122">
                                            <p:txEl>
                                              <p:pRg st="5" end="5"/>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5122">
                                            <p:txEl>
                                              <p:pRg st="6" end="6"/>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0" presetClass="entr" presetSubtype="0" fill="hold" nodeType="clickEffect">
                                  <p:stCondLst>
                                    <p:cond delay="0"/>
                                  </p:stCondLst>
                                  <p:childTnLst>
                                    <p:set>
                                      <p:cBhvr>
                                        <p:cTn id="38" dur="1" fill="hold">
                                          <p:stCondLst>
                                            <p:cond delay="0"/>
                                          </p:stCondLst>
                                        </p:cTn>
                                        <p:tgtEl>
                                          <p:spTgt spid="5122">
                                            <p:txEl>
                                              <p:pRg st="7" end="7"/>
                                            </p:txEl>
                                          </p:spTgt>
                                        </p:tgtEl>
                                        <p:attrNameLst>
                                          <p:attrName>style.visibility</p:attrName>
                                        </p:attrNameLst>
                                      </p:cBhvr>
                                      <p:to>
                                        <p:strVal val="visible"/>
                                      </p:to>
                                    </p:set>
                                    <p:animEffect transition="in" filter="fade">
                                      <p:cBhvr>
                                        <p:cTn id="39" dur="500"/>
                                        <p:tgtEl>
                                          <p:spTgt spid="512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341438"/>
            <a:ext cx="8229600" cy="4983162"/>
          </a:xfrm>
        </p:spPr>
        <p:txBody>
          <a:bodyPr/>
          <a:lstStyle/>
          <a:p>
            <a:pPr>
              <a:defRPr/>
            </a:pPr>
            <a:r>
              <a:rPr lang="zh-CN" altLang="zh-CN" sz="2800" dirty="0">
                <a:latin typeface="+mj-ea"/>
                <a:ea typeface="+mj-ea"/>
              </a:rPr>
              <a:t>主题意义</a:t>
            </a:r>
          </a:p>
          <a:p>
            <a:pPr>
              <a:defRPr/>
            </a:pPr>
            <a:r>
              <a:rPr lang="zh-CN" altLang="zh-CN" sz="2800" dirty="0">
                <a:latin typeface="+mj-ea"/>
                <a:ea typeface="+mj-ea"/>
              </a:rPr>
              <a:t>这种意义是说话者或写文章的人借助组织信息的方式</a:t>
            </a:r>
            <a:r>
              <a:rPr lang="en-US" altLang="zh-CN" sz="2800" dirty="0">
                <a:latin typeface="+mj-ea"/>
                <a:ea typeface="+mj-ea"/>
              </a:rPr>
              <a:t>(</a:t>
            </a:r>
            <a:r>
              <a:rPr lang="zh-CN" altLang="zh-CN" sz="2800" dirty="0">
                <a:latin typeface="+mj-ea"/>
                <a:ea typeface="+mj-ea"/>
              </a:rPr>
              <a:t>语序，强调手段、信息焦点的安排</a:t>
            </a:r>
            <a:r>
              <a:rPr lang="en-US" altLang="zh-CN" sz="2800" dirty="0">
                <a:latin typeface="+mj-ea"/>
                <a:ea typeface="+mj-ea"/>
              </a:rPr>
              <a:t>)</a:t>
            </a:r>
            <a:r>
              <a:rPr lang="zh-CN" altLang="zh-CN" sz="2800" dirty="0">
                <a:latin typeface="+mj-ea"/>
                <a:ea typeface="+mj-ea"/>
              </a:rPr>
              <a:t>来传递的一种意义。</a:t>
            </a:r>
            <a:endParaRPr lang="en-US" altLang="zh-CN" sz="2800" dirty="0">
              <a:latin typeface="+mj-ea"/>
              <a:ea typeface="+mj-ea"/>
            </a:endParaRPr>
          </a:p>
          <a:p>
            <a:pPr>
              <a:defRPr/>
            </a:pPr>
            <a:endParaRPr lang="zh-CN" altLang="zh-CN" sz="2800" dirty="0">
              <a:latin typeface="+mj-ea"/>
              <a:ea typeface="+mj-ea"/>
            </a:endParaRPr>
          </a:p>
          <a:p>
            <a:pPr>
              <a:defRPr/>
            </a:pPr>
            <a:r>
              <a:rPr lang="zh-CN" altLang="zh-CN" sz="2800" dirty="0">
                <a:latin typeface="+mj-ea"/>
                <a:ea typeface="+mj-ea"/>
              </a:rPr>
              <a:t>语序、主动被动、</a:t>
            </a:r>
          </a:p>
        </p:txBody>
      </p:sp>
      <p:sp>
        <p:nvSpPr>
          <p:cNvPr id="2" name="标题 1"/>
          <p:cNvSpPr>
            <a:spLocks noGrp="1"/>
          </p:cNvSpPr>
          <p:nvPr>
            <p:ph type="title"/>
          </p:nvPr>
        </p:nvSpPr>
        <p:spPr>
          <a:xfrm>
            <a:off x="457200" y="274638"/>
            <a:ext cx="8229600" cy="994122"/>
          </a:xfrm>
        </p:spPr>
        <p:txBody>
          <a:bodyPr/>
          <a:lstStyle/>
          <a:p>
            <a:pPr>
              <a:defRPr/>
            </a:pPr>
            <a:r>
              <a:rPr lang="en-US" altLang="zh-CN" sz="3200" b="0" dirty="0">
                <a:effectLst/>
              </a:rPr>
              <a:t>104G.  </a:t>
            </a:r>
            <a:r>
              <a:rPr lang="zh-CN" altLang="zh-CN" sz="3200" dirty="0"/>
              <a:t>主题意义</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矩形 3"/>
          <p:cNvSpPr>
            <a:spLocks noChangeArrowheads="1"/>
          </p:cNvSpPr>
          <p:nvPr/>
        </p:nvSpPr>
        <p:spPr bwMode="auto">
          <a:xfrm>
            <a:off x="500063" y="500063"/>
            <a:ext cx="8072437"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2"/>
              </a:buClr>
              <a:buSzPct val="90000"/>
              <a:buFont typeface="Cambria" pitchFamily="18" charset="0"/>
              <a:buChar char="+"/>
              <a:defRPr sz="3200">
                <a:solidFill>
                  <a:schemeClr val="tx1"/>
                </a:solidFill>
                <a:latin typeface="Times New Roman" pitchFamily="18" charset="0"/>
                <a:ea typeface="宋体" pitchFamily="2" charset="-122"/>
              </a:defRPr>
            </a:lvl1pPr>
            <a:lvl2pPr marL="742950" indent="-285750" eaLnBrk="0" hangingPunct="0">
              <a:spcBef>
                <a:spcPct val="20000"/>
              </a:spcBef>
              <a:buClr>
                <a:schemeClr val="tx2"/>
              </a:buClr>
              <a:buSzPct val="100000"/>
              <a:buFont typeface="Cambria" pitchFamily="18" charset="0"/>
              <a:buChar char="–"/>
              <a:defRPr sz="2800">
                <a:solidFill>
                  <a:schemeClr val="tx1"/>
                </a:solidFill>
                <a:latin typeface="Times New Roman" pitchFamily="18" charset="0"/>
                <a:ea typeface="宋体" pitchFamily="2" charset="-122"/>
              </a:defRPr>
            </a:lvl2pPr>
            <a:lvl3pPr marL="1143000" indent="-228600" eaLnBrk="0" hangingPunct="0">
              <a:spcBef>
                <a:spcPct val="20000"/>
              </a:spcBef>
              <a:buClr>
                <a:schemeClr val="tx2"/>
              </a:buClr>
              <a:buSzPct val="60000"/>
              <a:buFont typeface="Wingdings 2" pitchFamily="18" charset="2"/>
              <a:buChar char="Ï"/>
              <a:defRPr sz="2400">
                <a:solidFill>
                  <a:schemeClr val="tx1"/>
                </a:solidFill>
                <a:latin typeface="Times New Roman" pitchFamily="18" charset="0"/>
                <a:ea typeface="宋体" pitchFamily="2" charset="-122"/>
              </a:defRPr>
            </a:lvl3pPr>
            <a:lvl4pPr marL="1600200" indent="-228600" eaLnBrk="0" hangingPunct="0">
              <a:spcBef>
                <a:spcPct val="20000"/>
              </a:spcBef>
              <a:buClr>
                <a:schemeClr val="tx2"/>
              </a:buClr>
              <a:buSzPct val="90000"/>
              <a:buFont typeface="Calibri" pitchFamily="34" charset="0"/>
              <a:buChar char="÷"/>
              <a:defRPr sz="2000">
                <a:solidFill>
                  <a:schemeClr val="tx1"/>
                </a:solidFill>
                <a:latin typeface="Times New Roman" pitchFamily="18" charset="0"/>
                <a:ea typeface="宋体" pitchFamily="2" charset="-122"/>
              </a:defRPr>
            </a:lvl4pPr>
            <a:lvl5pPr marL="2057400" indent="-228600" eaLnBrk="0" hangingPunct="0">
              <a:spcBef>
                <a:spcPct val="20000"/>
              </a:spcBef>
              <a:buClr>
                <a:schemeClr val="tx2"/>
              </a:buClr>
              <a:buSzPct val="100000"/>
              <a:buFont typeface="Cambria" pitchFamily="18" charset="0"/>
              <a:buChar char="="/>
              <a:defRPr sz="2000">
                <a:solidFill>
                  <a:schemeClr val="tx1"/>
                </a:solidFill>
                <a:latin typeface="Times New Roman" pitchFamily="18" charset="0"/>
                <a:ea typeface="宋体" pitchFamily="2" charset="-122"/>
              </a:defRPr>
            </a:lvl5pPr>
            <a:lvl6pPr marL="2514600" indent="-228600" eaLnBrk="0" fontAlgn="base" hangingPunct="0">
              <a:spcBef>
                <a:spcPct val="20000"/>
              </a:spcBef>
              <a:spcAft>
                <a:spcPct val="0"/>
              </a:spcAft>
              <a:buClr>
                <a:schemeClr val="tx2"/>
              </a:buClr>
              <a:buSzPct val="100000"/>
              <a:buFont typeface="Cambria" pitchFamily="18" charset="0"/>
              <a:buChar char="="/>
              <a:defRPr sz="2000">
                <a:solidFill>
                  <a:schemeClr val="tx1"/>
                </a:solidFill>
                <a:latin typeface="Times New Roman" pitchFamily="18" charset="0"/>
                <a:ea typeface="宋体" pitchFamily="2" charset="-122"/>
              </a:defRPr>
            </a:lvl6pPr>
            <a:lvl7pPr marL="2971800" indent="-228600" eaLnBrk="0" fontAlgn="base" hangingPunct="0">
              <a:spcBef>
                <a:spcPct val="20000"/>
              </a:spcBef>
              <a:spcAft>
                <a:spcPct val="0"/>
              </a:spcAft>
              <a:buClr>
                <a:schemeClr val="tx2"/>
              </a:buClr>
              <a:buSzPct val="100000"/>
              <a:buFont typeface="Cambria" pitchFamily="18" charset="0"/>
              <a:buChar char="="/>
              <a:defRPr sz="2000">
                <a:solidFill>
                  <a:schemeClr val="tx1"/>
                </a:solidFill>
                <a:latin typeface="Times New Roman" pitchFamily="18" charset="0"/>
                <a:ea typeface="宋体" pitchFamily="2" charset="-122"/>
              </a:defRPr>
            </a:lvl7pPr>
            <a:lvl8pPr marL="3429000" indent="-228600" eaLnBrk="0" fontAlgn="base" hangingPunct="0">
              <a:spcBef>
                <a:spcPct val="20000"/>
              </a:spcBef>
              <a:spcAft>
                <a:spcPct val="0"/>
              </a:spcAft>
              <a:buClr>
                <a:schemeClr val="tx2"/>
              </a:buClr>
              <a:buSzPct val="100000"/>
              <a:buFont typeface="Cambria" pitchFamily="18" charset="0"/>
              <a:buChar char="="/>
              <a:defRPr sz="2000">
                <a:solidFill>
                  <a:schemeClr val="tx1"/>
                </a:solidFill>
                <a:latin typeface="Times New Roman" pitchFamily="18" charset="0"/>
                <a:ea typeface="宋体" pitchFamily="2" charset="-122"/>
              </a:defRPr>
            </a:lvl8pPr>
            <a:lvl9pPr marL="3886200" indent="-228600" eaLnBrk="0" fontAlgn="base" hangingPunct="0">
              <a:spcBef>
                <a:spcPct val="20000"/>
              </a:spcBef>
              <a:spcAft>
                <a:spcPct val="0"/>
              </a:spcAft>
              <a:buClr>
                <a:schemeClr val="tx2"/>
              </a:buClr>
              <a:buSzPct val="100000"/>
              <a:buFont typeface="Cambria" pitchFamily="18" charset="0"/>
              <a:buChar char="="/>
              <a:defRPr sz="2000">
                <a:solidFill>
                  <a:schemeClr val="tx1"/>
                </a:solidFill>
                <a:latin typeface="Times New Roman" pitchFamily="18" charset="0"/>
                <a:ea typeface="宋体" pitchFamily="2" charset="-122"/>
              </a:defRPr>
            </a:lvl9pPr>
          </a:lstStyle>
          <a:p>
            <a:pPr>
              <a:spcBef>
                <a:spcPct val="0"/>
              </a:spcBef>
              <a:buClrTx/>
              <a:buSzTx/>
              <a:buFontTx/>
              <a:buNone/>
            </a:pPr>
            <a:r>
              <a:rPr lang="en-US" altLang="zh-CN" sz="3600" dirty="0">
                <a:latin typeface="黑体" pitchFamily="49" charset="-122"/>
                <a:ea typeface="黑体" pitchFamily="49" charset="-122"/>
              </a:rPr>
              <a:t>102. </a:t>
            </a:r>
            <a:r>
              <a:rPr lang="zh-CN" altLang="zh-CN" sz="3600" dirty="0">
                <a:latin typeface="黑体" pitchFamily="49" charset="-122"/>
                <a:ea typeface="黑体" pitchFamily="49" charset="-122"/>
              </a:rPr>
              <a:t>语言和真实世界</a:t>
            </a:r>
          </a:p>
          <a:p>
            <a:pPr>
              <a:spcBef>
                <a:spcPct val="0"/>
              </a:spcBef>
              <a:buClrTx/>
              <a:buSzTx/>
              <a:buFontTx/>
              <a:buNone/>
            </a:pPr>
            <a:r>
              <a:rPr lang="en-US" altLang="zh-CN" dirty="0">
                <a:latin typeface="Arial" charset="0"/>
              </a:rPr>
              <a:t> </a:t>
            </a:r>
            <a:endParaRPr lang="zh-CN" altLang="zh-CN" dirty="0">
              <a:latin typeface="Arial" charset="0"/>
            </a:endParaRPr>
          </a:p>
          <a:p>
            <a:pPr>
              <a:lnSpc>
                <a:spcPct val="150000"/>
              </a:lnSpc>
              <a:spcBef>
                <a:spcPct val="0"/>
              </a:spcBef>
              <a:buClrTx/>
              <a:buSzTx/>
              <a:buFontTx/>
              <a:buNone/>
            </a:pPr>
            <a:r>
              <a:rPr lang="en-US" altLang="zh-CN" dirty="0">
                <a:latin typeface="Arial Unicode MS" pitchFamily="34" charset="-122"/>
                <a:ea typeface="Arial Unicode MS" pitchFamily="34" charset="-122"/>
                <a:cs typeface="Arial Unicode MS" pitchFamily="34" charset="-122"/>
              </a:rPr>
              <a:t>(1)My uncle always sleeps on one toe.</a:t>
            </a:r>
            <a:endParaRPr lang="zh-CN" altLang="zh-CN" dirty="0">
              <a:latin typeface="Arial Unicode MS" pitchFamily="34" charset="-122"/>
              <a:ea typeface="Arial Unicode MS" pitchFamily="34" charset="-122"/>
              <a:cs typeface="Arial Unicode MS" pitchFamily="34" charset="-122"/>
            </a:endParaRPr>
          </a:p>
          <a:p>
            <a:pPr>
              <a:lnSpc>
                <a:spcPct val="150000"/>
              </a:lnSpc>
              <a:spcBef>
                <a:spcPct val="0"/>
              </a:spcBef>
              <a:buClrTx/>
              <a:buSzTx/>
              <a:buFontTx/>
              <a:buNone/>
            </a:pPr>
            <a:r>
              <a:rPr lang="en-US" altLang="zh-CN" dirty="0">
                <a:latin typeface="Arial Unicode MS" pitchFamily="34" charset="-122"/>
                <a:ea typeface="Arial Unicode MS" pitchFamily="34" charset="-122"/>
                <a:cs typeface="Arial Unicode MS" pitchFamily="34" charset="-122"/>
              </a:rPr>
              <a:t>(2) My uncle always sleeps awake.</a:t>
            </a:r>
            <a:endParaRPr lang="zh-CN" altLang="zh-CN" dirty="0">
              <a:latin typeface="Arial Unicode MS" pitchFamily="34" charset="-122"/>
              <a:ea typeface="Arial Unicode MS" pitchFamily="34" charset="-122"/>
              <a:cs typeface="Arial Unicode MS" pitchFamily="34" charset="-122"/>
            </a:endParaRPr>
          </a:p>
          <a:p>
            <a:pPr eaLnBrk="1" hangingPunct="1">
              <a:spcBef>
                <a:spcPct val="0"/>
              </a:spcBef>
              <a:buClrTx/>
              <a:buSzTx/>
              <a:buFontTx/>
              <a:buNone/>
            </a:pPr>
            <a:endParaRPr lang="zh-CN" altLang="zh-CN" dirty="0">
              <a:latin typeface="黑体" pitchFamily="49" charset="-122"/>
              <a:ea typeface="黑体"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539750" y="506413"/>
            <a:ext cx="7993063" cy="4616450"/>
          </a:xfrm>
          <a:prstGeom prst="rect">
            <a:avLst/>
          </a:prstGeom>
        </p:spPr>
        <p:txBody>
          <a:bodyPr>
            <a:spAutoFit/>
          </a:bodyPr>
          <a:lstStyle/>
          <a:p>
            <a:pPr>
              <a:lnSpc>
                <a:spcPct val="150000"/>
              </a:lnSpc>
              <a:defRPr/>
            </a:pPr>
            <a:r>
              <a:rPr lang="en-US" altLang="zh-CN" sz="2800" dirty="0">
                <a:latin typeface="+mj-ea"/>
                <a:ea typeface="+mj-ea"/>
              </a:rPr>
              <a:t>103. </a:t>
            </a:r>
            <a:r>
              <a:rPr lang="zh-CN" altLang="zh-CN" sz="2800" dirty="0">
                <a:latin typeface="+mj-ea"/>
                <a:ea typeface="+mj-ea"/>
              </a:rPr>
              <a:t>七种不同类型的意义</a:t>
            </a:r>
            <a:endParaRPr lang="en-US" altLang="zh-CN" sz="2800" dirty="0">
              <a:latin typeface="+mj-ea"/>
              <a:ea typeface="+mj-ea"/>
            </a:endParaRPr>
          </a:p>
          <a:p>
            <a:pPr>
              <a:lnSpc>
                <a:spcPct val="150000"/>
              </a:lnSpc>
              <a:defRPr/>
            </a:pPr>
            <a:endParaRPr lang="zh-CN" altLang="zh-CN" sz="2800" dirty="0">
              <a:latin typeface="+mj-ea"/>
              <a:ea typeface="+mj-ea"/>
            </a:endParaRPr>
          </a:p>
          <a:p>
            <a:pPr>
              <a:lnSpc>
                <a:spcPct val="150000"/>
              </a:lnSpc>
              <a:defRPr/>
            </a:pPr>
            <a:r>
              <a:rPr lang="en-US" altLang="zh-CN" sz="2800" dirty="0">
                <a:latin typeface="+mj-ea"/>
                <a:ea typeface="+mj-ea"/>
              </a:rPr>
              <a:t>Leech</a:t>
            </a:r>
            <a:r>
              <a:rPr lang="zh-CN" altLang="zh-CN" sz="2800" dirty="0">
                <a:latin typeface="+mj-ea"/>
                <a:ea typeface="+mj-ea"/>
              </a:rPr>
              <a:t>把最广义的“意义”划分为七种不同的类型，并将重点放在逻辑意义或理性意义上，其他六类意义是内涵意义、社会意义、情感意义、反映意义、搭配意义、主题意义。</a:t>
            </a:r>
            <a:endParaRPr lang="en-US" altLang="zh-CN" sz="2800" dirty="0">
              <a:latin typeface="+mj-ea"/>
              <a:ea typeface="+mj-ea"/>
            </a:endParaRPr>
          </a:p>
          <a:p>
            <a:pPr>
              <a:lnSpc>
                <a:spcPct val="150000"/>
              </a:lnSpc>
              <a:defRPr/>
            </a:pPr>
            <a:endParaRPr lang="zh-CN" altLang="zh-CN" sz="2800" dirty="0">
              <a:latin typeface="+mj-ea"/>
              <a:ea typeface="+mj-e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323850" y="476250"/>
          <a:ext cx="8424863" cy="5905499"/>
        </p:xfrm>
        <a:graphic>
          <a:graphicData uri="http://schemas.openxmlformats.org/drawingml/2006/table">
            <a:tbl>
              <a:tblPr firstRow="1" firstCol="1" bandRow="1">
                <a:tableStyleId>{ED083AE6-46FA-4A59-8FB0-9F97EB10719F}</a:tableStyleId>
              </a:tblPr>
              <a:tblGrid>
                <a:gridCol w="1524895">
                  <a:extLst>
                    <a:ext uri="{9D8B030D-6E8A-4147-A177-3AD203B41FA5}">
                      <a16:colId xmlns:a16="http://schemas.microsoft.com/office/drawing/2014/main" val="20000"/>
                    </a:ext>
                  </a:extLst>
                </a:gridCol>
                <a:gridCol w="1715437">
                  <a:extLst>
                    <a:ext uri="{9D8B030D-6E8A-4147-A177-3AD203B41FA5}">
                      <a16:colId xmlns:a16="http://schemas.microsoft.com/office/drawing/2014/main" val="20001"/>
                    </a:ext>
                  </a:extLst>
                </a:gridCol>
                <a:gridCol w="5184531">
                  <a:extLst>
                    <a:ext uri="{9D8B030D-6E8A-4147-A177-3AD203B41FA5}">
                      <a16:colId xmlns:a16="http://schemas.microsoft.com/office/drawing/2014/main" val="20002"/>
                    </a:ext>
                  </a:extLst>
                </a:gridCol>
              </a:tblGrid>
              <a:tr h="822141">
                <a:tc>
                  <a:txBody>
                    <a:bodyPr/>
                    <a:lstStyle/>
                    <a:p>
                      <a:pPr algn="just">
                        <a:spcAft>
                          <a:spcPts val="0"/>
                        </a:spcAft>
                      </a:pPr>
                      <a:r>
                        <a:rPr lang="zh-CN" sz="2400" kern="100">
                          <a:effectLst/>
                          <a:latin typeface="+mj-ea"/>
                          <a:ea typeface="+mj-ea"/>
                        </a:rPr>
                        <a:t>理性意义</a:t>
                      </a:r>
                      <a:endParaRPr lang="zh-CN" sz="2400" kern="100">
                        <a:effectLst/>
                        <a:latin typeface="+mj-ea"/>
                        <a:ea typeface="+mj-ea"/>
                        <a:cs typeface="Times New Roman"/>
                      </a:endParaRPr>
                    </a:p>
                  </a:txBody>
                  <a:tcPr marL="68579" marR="68579" marT="0" marB="0" anchor="ctr"/>
                </a:tc>
                <a:tc>
                  <a:txBody>
                    <a:bodyPr/>
                    <a:lstStyle/>
                    <a:p>
                      <a:pPr algn="just">
                        <a:spcAft>
                          <a:spcPts val="0"/>
                        </a:spcAft>
                      </a:pPr>
                      <a:r>
                        <a:rPr lang="en-US" sz="2400" kern="100">
                          <a:effectLst/>
                          <a:latin typeface="+mj-ea"/>
                          <a:ea typeface="+mj-ea"/>
                        </a:rPr>
                        <a:t> </a:t>
                      </a:r>
                      <a:endParaRPr lang="zh-CN" sz="2400" kern="100">
                        <a:effectLst/>
                        <a:latin typeface="+mj-ea"/>
                        <a:ea typeface="+mj-ea"/>
                        <a:cs typeface="Times New Roman"/>
                      </a:endParaRPr>
                    </a:p>
                  </a:txBody>
                  <a:tcPr marL="68579" marR="68579" marT="0" marB="0" anchor="ctr"/>
                </a:tc>
                <a:tc>
                  <a:txBody>
                    <a:bodyPr/>
                    <a:lstStyle/>
                    <a:p>
                      <a:pPr algn="just">
                        <a:spcAft>
                          <a:spcPts val="0"/>
                        </a:spcAft>
                      </a:pPr>
                      <a:r>
                        <a:rPr lang="zh-CN" sz="2400" kern="100">
                          <a:effectLst/>
                          <a:latin typeface="+mj-ea"/>
                          <a:ea typeface="+mj-ea"/>
                        </a:rPr>
                        <a:t>关于逻辑、认知或外延内容的意义</a:t>
                      </a:r>
                      <a:endParaRPr lang="zh-CN" sz="2400" kern="100">
                        <a:effectLst/>
                        <a:latin typeface="+mj-ea"/>
                        <a:ea typeface="+mj-ea"/>
                        <a:cs typeface="Times New Roman"/>
                      </a:endParaRPr>
                    </a:p>
                  </a:txBody>
                  <a:tcPr marL="68579" marR="68579" marT="0" marB="0" anchor="ctr"/>
                </a:tc>
                <a:extLst>
                  <a:ext uri="{0D108BD9-81ED-4DB2-BD59-A6C34878D82A}">
                    <a16:rowId xmlns:a16="http://schemas.microsoft.com/office/drawing/2014/main" val="10000"/>
                  </a:ext>
                </a:extLst>
              </a:tr>
              <a:tr h="822141">
                <a:tc rowSpan="5">
                  <a:txBody>
                    <a:bodyPr/>
                    <a:lstStyle/>
                    <a:p>
                      <a:pPr algn="just">
                        <a:spcAft>
                          <a:spcPts val="0"/>
                        </a:spcAft>
                      </a:pPr>
                      <a:r>
                        <a:rPr lang="zh-CN" sz="2400" kern="100">
                          <a:effectLst/>
                          <a:latin typeface="+mj-ea"/>
                          <a:ea typeface="+mj-ea"/>
                        </a:rPr>
                        <a:t>联想意义</a:t>
                      </a:r>
                      <a:endParaRPr lang="zh-CN" sz="2400" kern="100">
                        <a:effectLst/>
                        <a:latin typeface="+mj-ea"/>
                        <a:ea typeface="+mj-ea"/>
                        <a:cs typeface="Times New Roman"/>
                      </a:endParaRPr>
                    </a:p>
                  </a:txBody>
                  <a:tcPr marL="68579" marR="68579" marT="0" marB="0" anchor="ctr"/>
                </a:tc>
                <a:tc>
                  <a:txBody>
                    <a:bodyPr/>
                    <a:lstStyle/>
                    <a:p>
                      <a:pPr algn="just">
                        <a:spcAft>
                          <a:spcPts val="0"/>
                        </a:spcAft>
                      </a:pPr>
                      <a:r>
                        <a:rPr lang="zh-CN" sz="2400" kern="100">
                          <a:effectLst/>
                          <a:latin typeface="+mj-ea"/>
                          <a:ea typeface="+mj-ea"/>
                        </a:rPr>
                        <a:t>内涵意义</a:t>
                      </a:r>
                      <a:endParaRPr lang="zh-CN" sz="2400" kern="100">
                        <a:effectLst/>
                        <a:latin typeface="+mj-ea"/>
                        <a:ea typeface="+mj-ea"/>
                        <a:cs typeface="Times New Roman"/>
                      </a:endParaRPr>
                    </a:p>
                  </a:txBody>
                  <a:tcPr marL="68579" marR="68579" marT="0" marB="0" anchor="ctr"/>
                </a:tc>
                <a:tc>
                  <a:txBody>
                    <a:bodyPr/>
                    <a:lstStyle/>
                    <a:p>
                      <a:pPr algn="just">
                        <a:spcAft>
                          <a:spcPts val="0"/>
                        </a:spcAft>
                      </a:pPr>
                      <a:r>
                        <a:rPr lang="zh-CN" sz="2400" kern="100" dirty="0">
                          <a:effectLst/>
                          <a:latin typeface="+mj-ea"/>
                          <a:ea typeface="+mj-ea"/>
                        </a:rPr>
                        <a:t>通过语言所指事物来传递的意义</a:t>
                      </a:r>
                      <a:endParaRPr lang="zh-CN" sz="2400" kern="100" dirty="0">
                        <a:effectLst/>
                        <a:latin typeface="+mj-ea"/>
                        <a:ea typeface="+mj-ea"/>
                        <a:cs typeface="Times New Roman"/>
                      </a:endParaRPr>
                    </a:p>
                  </a:txBody>
                  <a:tcPr marL="68579" marR="68579" marT="0" marB="0" anchor="ctr"/>
                </a:tc>
                <a:extLst>
                  <a:ext uri="{0D108BD9-81ED-4DB2-BD59-A6C34878D82A}">
                    <a16:rowId xmlns:a16="http://schemas.microsoft.com/office/drawing/2014/main" val="10001"/>
                  </a:ext>
                </a:extLst>
              </a:tr>
              <a:tr h="822141">
                <a:tc vMerge="1">
                  <a:txBody>
                    <a:bodyPr/>
                    <a:lstStyle/>
                    <a:p>
                      <a:endParaRPr lang="zh-CN" altLang="en-US"/>
                    </a:p>
                  </a:txBody>
                  <a:tcPr/>
                </a:tc>
                <a:tc>
                  <a:txBody>
                    <a:bodyPr/>
                    <a:lstStyle/>
                    <a:p>
                      <a:pPr algn="just">
                        <a:spcAft>
                          <a:spcPts val="0"/>
                        </a:spcAft>
                      </a:pPr>
                      <a:r>
                        <a:rPr lang="zh-CN" sz="2400" kern="100">
                          <a:effectLst/>
                          <a:latin typeface="+mj-ea"/>
                          <a:ea typeface="+mj-ea"/>
                        </a:rPr>
                        <a:t>社会意义</a:t>
                      </a:r>
                      <a:endParaRPr lang="zh-CN" sz="2400" kern="100">
                        <a:effectLst/>
                        <a:latin typeface="+mj-ea"/>
                        <a:ea typeface="+mj-ea"/>
                        <a:cs typeface="Times New Roman"/>
                      </a:endParaRPr>
                    </a:p>
                  </a:txBody>
                  <a:tcPr marL="68579" marR="68579" marT="0" marB="0" anchor="ctr"/>
                </a:tc>
                <a:tc>
                  <a:txBody>
                    <a:bodyPr/>
                    <a:lstStyle/>
                    <a:p>
                      <a:pPr algn="just">
                        <a:spcAft>
                          <a:spcPts val="0"/>
                        </a:spcAft>
                      </a:pPr>
                      <a:r>
                        <a:rPr lang="zh-CN" sz="2400" kern="100">
                          <a:effectLst/>
                          <a:latin typeface="+mj-ea"/>
                          <a:ea typeface="+mj-ea"/>
                        </a:rPr>
                        <a:t>关于语言运用的社会环境的意义</a:t>
                      </a:r>
                      <a:endParaRPr lang="zh-CN" sz="2400" kern="100">
                        <a:effectLst/>
                        <a:latin typeface="+mj-ea"/>
                        <a:ea typeface="+mj-ea"/>
                        <a:cs typeface="Times New Roman"/>
                      </a:endParaRPr>
                    </a:p>
                  </a:txBody>
                  <a:tcPr marL="68579" marR="68579" marT="0" marB="0" anchor="ctr"/>
                </a:tc>
                <a:extLst>
                  <a:ext uri="{0D108BD9-81ED-4DB2-BD59-A6C34878D82A}">
                    <a16:rowId xmlns:a16="http://schemas.microsoft.com/office/drawing/2014/main" val="10002"/>
                  </a:ext>
                </a:extLst>
              </a:tr>
              <a:tr h="859769">
                <a:tc vMerge="1">
                  <a:txBody>
                    <a:bodyPr/>
                    <a:lstStyle/>
                    <a:p>
                      <a:endParaRPr lang="zh-CN" altLang="en-US"/>
                    </a:p>
                  </a:txBody>
                  <a:tcPr/>
                </a:tc>
                <a:tc>
                  <a:txBody>
                    <a:bodyPr/>
                    <a:lstStyle/>
                    <a:p>
                      <a:pPr algn="just">
                        <a:spcAft>
                          <a:spcPts val="0"/>
                        </a:spcAft>
                      </a:pPr>
                      <a:r>
                        <a:rPr lang="zh-CN" sz="2400" kern="100">
                          <a:effectLst/>
                          <a:latin typeface="+mj-ea"/>
                          <a:ea typeface="+mj-ea"/>
                        </a:rPr>
                        <a:t>情感意义</a:t>
                      </a:r>
                      <a:endParaRPr lang="zh-CN" sz="2400" kern="100">
                        <a:effectLst/>
                        <a:latin typeface="+mj-ea"/>
                        <a:ea typeface="+mj-ea"/>
                        <a:cs typeface="Times New Roman"/>
                      </a:endParaRPr>
                    </a:p>
                  </a:txBody>
                  <a:tcPr marL="68579" marR="68579" marT="0" marB="0" anchor="ctr"/>
                </a:tc>
                <a:tc>
                  <a:txBody>
                    <a:bodyPr/>
                    <a:lstStyle/>
                    <a:p>
                      <a:pPr algn="just">
                        <a:spcAft>
                          <a:spcPts val="0"/>
                        </a:spcAft>
                      </a:pPr>
                      <a:r>
                        <a:rPr lang="zh-CN" sz="2400" kern="100" dirty="0">
                          <a:effectLst/>
                          <a:latin typeface="+mj-ea"/>
                          <a:ea typeface="+mj-ea"/>
                        </a:rPr>
                        <a:t>关于讲话人、书写者的感情和态度的意义</a:t>
                      </a:r>
                      <a:endParaRPr lang="zh-CN" sz="2400" kern="100" dirty="0">
                        <a:effectLst/>
                        <a:latin typeface="+mj-ea"/>
                        <a:ea typeface="+mj-ea"/>
                        <a:cs typeface="Times New Roman"/>
                      </a:endParaRPr>
                    </a:p>
                  </a:txBody>
                  <a:tcPr marL="68579" marR="68579" marT="0" marB="0" anchor="ctr"/>
                </a:tc>
                <a:extLst>
                  <a:ext uri="{0D108BD9-81ED-4DB2-BD59-A6C34878D82A}">
                    <a16:rowId xmlns:a16="http://schemas.microsoft.com/office/drawing/2014/main" val="10003"/>
                  </a:ext>
                </a:extLst>
              </a:tr>
              <a:tr h="859769">
                <a:tc vMerge="1">
                  <a:txBody>
                    <a:bodyPr/>
                    <a:lstStyle/>
                    <a:p>
                      <a:endParaRPr lang="zh-CN" altLang="en-US"/>
                    </a:p>
                  </a:txBody>
                  <a:tcPr/>
                </a:tc>
                <a:tc>
                  <a:txBody>
                    <a:bodyPr/>
                    <a:lstStyle/>
                    <a:p>
                      <a:pPr algn="just">
                        <a:spcAft>
                          <a:spcPts val="0"/>
                        </a:spcAft>
                      </a:pPr>
                      <a:r>
                        <a:rPr lang="zh-CN" sz="2400" kern="100">
                          <a:effectLst/>
                          <a:latin typeface="+mj-ea"/>
                          <a:ea typeface="+mj-ea"/>
                        </a:rPr>
                        <a:t>反映意义</a:t>
                      </a:r>
                      <a:endParaRPr lang="zh-CN" sz="2400" kern="100">
                        <a:effectLst/>
                        <a:latin typeface="+mj-ea"/>
                        <a:ea typeface="+mj-ea"/>
                        <a:cs typeface="Times New Roman"/>
                      </a:endParaRPr>
                    </a:p>
                  </a:txBody>
                  <a:tcPr marL="68579" marR="68579" marT="0" marB="0" anchor="ctr"/>
                </a:tc>
                <a:tc>
                  <a:txBody>
                    <a:bodyPr/>
                    <a:lstStyle/>
                    <a:p>
                      <a:pPr algn="just">
                        <a:spcAft>
                          <a:spcPts val="0"/>
                        </a:spcAft>
                      </a:pPr>
                      <a:r>
                        <a:rPr lang="zh-CN" sz="2400" kern="100">
                          <a:effectLst/>
                          <a:latin typeface="+mj-ea"/>
                          <a:ea typeface="+mj-ea"/>
                        </a:rPr>
                        <a:t>通过与同一个词语的另外一个意义的联想来传递的意义</a:t>
                      </a:r>
                      <a:endParaRPr lang="zh-CN" sz="2400" kern="100">
                        <a:effectLst/>
                        <a:latin typeface="+mj-ea"/>
                        <a:ea typeface="+mj-ea"/>
                        <a:cs typeface="Times New Roman"/>
                      </a:endParaRPr>
                    </a:p>
                  </a:txBody>
                  <a:tcPr marL="68579" marR="68579" marT="0" marB="0" anchor="ctr"/>
                </a:tc>
                <a:extLst>
                  <a:ext uri="{0D108BD9-81ED-4DB2-BD59-A6C34878D82A}">
                    <a16:rowId xmlns:a16="http://schemas.microsoft.com/office/drawing/2014/main" val="10004"/>
                  </a:ext>
                </a:extLst>
              </a:tr>
              <a:tr h="859769">
                <a:tc vMerge="1">
                  <a:txBody>
                    <a:bodyPr/>
                    <a:lstStyle/>
                    <a:p>
                      <a:endParaRPr lang="zh-CN" altLang="en-US"/>
                    </a:p>
                  </a:txBody>
                  <a:tcPr/>
                </a:tc>
                <a:tc>
                  <a:txBody>
                    <a:bodyPr/>
                    <a:lstStyle/>
                    <a:p>
                      <a:pPr algn="just">
                        <a:spcAft>
                          <a:spcPts val="0"/>
                        </a:spcAft>
                      </a:pPr>
                      <a:r>
                        <a:rPr lang="zh-CN" sz="2400" kern="100">
                          <a:effectLst/>
                          <a:latin typeface="+mj-ea"/>
                          <a:ea typeface="+mj-ea"/>
                        </a:rPr>
                        <a:t>搭配意义</a:t>
                      </a:r>
                      <a:endParaRPr lang="zh-CN" sz="2400" kern="100">
                        <a:effectLst/>
                        <a:latin typeface="+mj-ea"/>
                        <a:ea typeface="+mj-ea"/>
                        <a:cs typeface="Times New Roman"/>
                      </a:endParaRPr>
                    </a:p>
                  </a:txBody>
                  <a:tcPr marL="68579" marR="68579" marT="0" marB="0" anchor="ctr"/>
                </a:tc>
                <a:tc>
                  <a:txBody>
                    <a:bodyPr/>
                    <a:lstStyle/>
                    <a:p>
                      <a:pPr algn="just">
                        <a:spcAft>
                          <a:spcPts val="0"/>
                        </a:spcAft>
                      </a:pPr>
                      <a:r>
                        <a:rPr lang="zh-CN" sz="2400" kern="100">
                          <a:effectLst/>
                          <a:latin typeface="+mj-ea"/>
                          <a:ea typeface="+mj-ea"/>
                        </a:rPr>
                        <a:t>通过经常与另一个词同时出现的词的联想来传递的意义</a:t>
                      </a:r>
                      <a:endParaRPr lang="zh-CN" sz="2400" kern="100">
                        <a:effectLst/>
                        <a:latin typeface="+mj-ea"/>
                        <a:ea typeface="+mj-ea"/>
                        <a:cs typeface="Times New Roman"/>
                      </a:endParaRPr>
                    </a:p>
                  </a:txBody>
                  <a:tcPr marL="68579" marR="68579" marT="0" marB="0" anchor="ctr"/>
                </a:tc>
                <a:extLst>
                  <a:ext uri="{0D108BD9-81ED-4DB2-BD59-A6C34878D82A}">
                    <a16:rowId xmlns:a16="http://schemas.microsoft.com/office/drawing/2014/main" val="10005"/>
                  </a:ext>
                </a:extLst>
              </a:tr>
              <a:tr h="859769">
                <a:tc>
                  <a:txBody>
                    <a:bodyPr/>
                    <a:lstStyle/>
                    <a:p>
                      <a:pPr algn="just">
                        <a:spcAft>
                          <a:spcPts val="0"/>
                        </a:spcAft>
                      </a:pPr>
                      <a:r>
                        <a:rPr lang="zh-CN" sz="2400" kern="100">
                          <a:effectLst/>
                          <a:latin typeface="+mj-ea"/>
                          <a:ea typeface="+mj-ea"/>
                        </a:rPr>
                        <a:t>主题意义</a:t>
                      </a:r>
                      <a:endParaRPr lang="zh-CN" sz="2400" kern="100">
                        <a:effectLst/>
                        <a:latin typeface="+mj-ea"/>
                        <a:ea typeface="+mj-ea"/>
                        <a:cs typeface="Times New Roman"/>
                      </a:endParaRPr>
                    </a:p>
                  </a:txBody>
                  <a:tcPr marL="68579" marR="68579" marT="0" marB="0" anchor="ctr"/>
                </a:tc>
                <a:tc>
                  <a:txBody>
                    <a:bodyPr/>
                    <a:lstStyle/>
                    <a:p>
                      <a:pPr algn="just">
                        <a:spcAft>
                          <a:spcPts val="0"/>
                        </a:spcAft>
                      </a:pPr>
                      <a:r>
                        <a:rPr lang="en-US" sz="2400" kern="100">
                          <a:effectLst/>
                          <a:latin typeface="+mj-ea"/>
                          <a:ea typeface="+mj-ea"/>
                        </a:rPr>
                        <a:t> </a:t>
                      </a:r>
                      <a:endParaRPr lang="zh-CN" sz="2400" kern="100">
                        <a:effectLst/>
                        <a:latin typeface="+mj-ea"/>
                        <a:ea typeface="+mj-ea"/>
                        <a:cs typeface="Times New Roman"/>
                      </a:endParaRPr>
                    </a:p>
                  </a:txBody>
                  <a:tcPr marL="68579" marR="68579" marT="0" marB="0" anchor="ctr"/>
                </a:tc>
                <a:tc>
                  <a:txBody>
                    <a:bodyPr/>
                    <a:lstStyle/>
                    <a:p>
                      <a:pPr algn="just">
                        <a:spcAft>
                          <a:spcPts val="0"/>
                        </a:spcAft>
                      </a:pPr>
                      <a:r>
                        <a:rPr lang="zh-CN" sz="2400" kern="100" dirty="0">
                          <a:effectLst/>
                          <a:latin typeface="+mj-ea"/>
                          <a:ea typeface="+mj-ea"/>
                        </a:rPr>
                        <a:t>组织信息的方式（语序、强调手段）所传递的意义。</a:t>
                      </a:r>
                      <a:endParaRPr lang="zh-CN" sz="2400" kern="100" dirty="0">
                        <a:effectLst/>
                        <a:latin typeface="+mj-ea"/>
                        <a:ea typeface="+mj-ea"/>
                        <a:cs typeface="Times New Roman"/>
                      </a:endParaRPr>
                    </a:p>
                  </a:txBody>
                  <a:tcPr marL="68579" marR="68579" marT="0" marB="0" anchor="ctr"/>
                </a:tc>
                <a:extLst>
                  <a:ext uri="{0D108BD9-81ED-4DB2-BD59-A6C34878D82A}">
                    <a16:rowId xmlns:a16="http://schemas.microsoft.com/office/drawing/2014/main" val="10006"/>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196975"/>
            <a:ext cx="8362950" cy="5327650"/>
          </a:xfrm>
        </p:spPr>
        <p:txBody>
          <a:bodyPr>
            <a:normAutofit lnSpcReduction="10000"/>
          </a:bodyPr>
          <a:lstStyle/>
          <a:p>
            <a:pPr>
              <a:defRPr/>
            </a:pPr>
            <a:r>
              <a:rPr lang="zh-CN" altLang="zh-CN" sz="2800" dirty="0">
                <a:latin typeface="+mj-ea"/>
                <a:ea typeface="+mj-ea"/>
              </a:rPr>
              <a:t>又叫概念意义。关于逻辑、认知或者外延内容的意义。</a:t>
            </a:r>
          </a:p>
          <a:p>
            <a:pPr>
              <a:defRPr/>
            </a:pPr>
            <a:r>
              <a:rPr lang="zh-CN" altLang="zh-CN" sz="2800" dirty="0">
                <a:latin typeface="+mj-ea"/>
                <a:ea typeface="+mj-ea"/>
              </a:rPr>
              <a:t>人们普遍认为理性意义，有时叫做‘外延’意义或“认知”意义是语言交际的核心因素。在某种意义上说理性意义对语言的基本功能来说是不可缺少的，而其他类型的意义却并非如此。</a:t>
            </a:r>
            <a:endParaRPr lang="en-US" altLang="zh-CN" sz="2800" dirty="0">
              <a:latin typeface="+mj-ea"/>
              <a:ea typeface="+mj-ea"/>
            </a:endParaRPr>
          </a:p>
          <a:p>
            <a:pPr>
              <a:defRPr/>
            </a:pPr>
            <a:endParaRPr lang="zh-CN" altLang="zh-CN" sz="2800" dirty="0">
              <a:latin typeface="+mj-ea"/>
              <a:ea typeface="+mj-ea"/>
            </a:endParaRPr>
          </a:p>
          <a:p>
            <a:pPr>
              <a:defRPr/>
            </a:pPr>
            <a:r>
              <a:rPr lang="zh-CN" altLang="zh-CN" sz="2800" dirty="0">
                <a:latin typeface="+mj-ea"/>
                <a:ea typeface="+mj-ea"/>
              </a:rPr>
              <a:t>山寨</a:t>
            </a:r>
            <a:endParaRPr lang="en-US" altLang="zh-CN" sz="2800" dirty="0">
              <a:latin typeface="+mj-ea"/>
              <a:ea typeface="+mj-ea"/>
            </a:endParaRPr>
          </a:p>
          <a:p>
            <a:pPr>
              <a:defRPr/>
            </a:pPr>
            <a:r>
              <a:rPr lang="zh-CN" altLang="en-US" sz="2400" dirty="0">
                <a:latin typeface="+mj-ea"/>
                <a:ea typeface="+mj-ea"/>
              </a:rPr>
              <a:t>“山寨”本义指山中的城寨，今亦指由</a:t>
            </a:r>
            <a:r>
              <a:rPr lang="zh-CN" altLang="en-US" sz="2400" dirty="0">
                <a:latin typeface="+mj-ea"/>
                <a:ea typeface="+mj-ea"/>
                <a:hlinkClick r:id="rId2"/>
              </a:rPr>
              <a:t>模仿</a:t>
            </a:r>
            <a:r>
              <a:rPr lang="zh-CN" altLang="en-US" sz="2400" dirty="0">
                <a:latin typeface="+mj-ea"/>
                <a:ea typeface="+mj-ea"/>
              </a:rPr>
              <a:t>、</a:t>
            </a:r>
            <a:r>
              <a:rPr lang="zh-CN" altLang="en-US" sz="2400" dirty="0">
                <a:latin typeface="+mj-ea"/>
                <a:ea typeface="+mj-ea"/>
                <a:hlinkClick r:id="rId3"/>
              </a:rPr>
              <a:t>复制</a:t>
            </a:r>
            <a:r>
              <a:rPr lang="zh-CN" altLang="en-US" sz="2400" dirty="0">
                <a:latin typeface="+mj-ea"/>
                <a:ea typeface="+mj-ea"/>
              </a:rPr>
              <a:t>、</a:t>
            </a:r>
            <a:r>
              <a:rPr lang="zh-CN" altLang="en-US" sz="2400" dirty="0">
                <a:latin typeface="+mj-ea"/>
                <a:ea typeface="+mj-ea"/>
                <a:hlinkClick r:id="rId4"/>
              </a:rPr>
              <a:t>抄袭</a:t>
            </a:r>
            <a:r>
              <a:rPr lang="zh-CN" altLang="en-US" sz="2400" dirty="0">
                <a:latin typeface="+mj-ea"/>
                <a:ea typeface="+mj-ea"/>
              </a:rPr>
              <a:t>而来的</a:t>
            </a:r>
            <a:r>
              <a:rPr lang="zh-CN" altLang="en-US" sz="2400" dirty="0">
                <a:latin typeface="+mj-ea"/>
                <a:ea typeface="+mj-ea"/>
                <a:hlinkClick r:id="rId5"/>
              </a:rPr>
              <a:t>假冒</a:t>
            </a:r>
            <a:r>
              <a:rPr lang="zh-CN" altLang="en-US" sz="2400" dirty="0">
                <a:latin typeface="+mj-ea"/>
                <a:ea typeface="+mj-ea"/>
              </a:rPr>
              <a:t>产品。</a:t>
            </a:r>
            <a:endParaRPr lang="zh-CN" altLang="zh-CN" sz="2400" dirty="0">
              <a:latin typeface="+mj-ea"/>
              <a:ea typeface="+mj-ea"/>
            </a:endParaRPr>
          </a:p>
          <a:p>
            <a:pPr>
              <a:defRPr/>
            </a:pPr>
            <a:r>
              <a:rPr lang="zh-CN" altLang="zh-CN" sz="2800" dirty="0">
                <a:latin typeface="+mj-ea"/>
                <a:ea typeface="+mj-ea"/>
              </a:rPr>
              <a:t>晨型人</a:t>
            </a:r>
            <a:endParaRPr lang="en-US" altLang="zh-CN" sz="2800" dirty="0">
              <a:latin typeface="+mj-ea"/>
              <a:ea typeface="+mj-ea"/>
            </a:endParaRPr>
          </a:p>
          <a:p>
            <a:pPr>
              <a:defRPr/>
            </a:pPr>
            <a:r>
              <a:rPr lang="zh-CN" altLang="en-US" sz="2800" dirty="0">
                <a:latin typeface="+mj-ea"/>
                <a:ea typeface="+mj-ea"/>
              </a:rPr>
              <a:t>内卷</a:t>
            </a:r>
            <a:endParaRPr lang="zh-CN" altLang="zh-CN" sz="2800" dirty="0">
              <a:latin typeface="+mj-ea"/>
              <a:ea typeface="+mj-ea"/>
            </a:endParaRPr>
          </a:p>
          <a:p>
            <a:pPr>
              <a:defRPr/>
            </a:pPr>
            <a:endParaRPr lang="zh-CN" altLang="en-US" sz="2800" dirty="0">
              <a:latin typeface="+mj-ea"/>
              <a:ea typeface="+mj-ea"/>
            </a:endParaRPr>
          </a:p>
        </p:txBody>
      </p:sp>
      <p:sp>
        <p:nvSpPr>
          <p:cNvPr id="2" name="标题 1"/>
          <p:cNvSpPr>
            <a:spLocks noGrp="1"/>
          </p:cNvSpPr>
          <p:nvPr>
            <p:ph type="title"/>
          </p:nvPr>
        </p:nvSpPr>
        <p:spPr>
          <a:xfrm>
            <a:off x="457200" y="274638"/>
            <a:ext cx="8229600" cy="778098"/>
          </a:xfrm>
        </p:spPr>
        <p:txBody>
          <a:bodyPr/>
          <a:lstStyle/>
          <a:p>
            <a:pPr>
              <a:defRPr/>
            </a:pPr>
            <a:r>
              <a:rPr lang="en-US" altLang="zh-CN" sz="3600" b="0" dirty="0">
                <a:effectLst/>
              </a:rPr>
              <a:t>104a. </a:t>
            </a:r>
            <a:r>
              <a:rPr lang="zh-CN" altLang="zh-CN" sz="3600" b="0" dirty="0">
                <a:effectLst/>
              </a:rPr>
              <a:t>理性意义</a:t>
            </a:r>
            <a:endParaRPr lang="zh-CN" altLang="en-US" sz="3600" b="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052513"/>
            <a:ext cx="8229600" cy="5272087"/>
          </a:xfrm>
        </p:spPr>
        <p:txBody>
          <a:bodyPr/>
          <a:lstStyle/>
          <a:p>
            <a:pPr>
              <a:defRPr/>
            </a:pPr>
            <a:r>
              <a:rPr lang="en-US" altLang="zh-CN" dirty="0">
                <a:latin typeface="+mj-ea"/>
                <a:ea typeface="+mj-ea"/>
              </a:rPr>
              <a:t>A</a:t>
            </a:r>
            <a:r>
              <a:rPr lang="zh-CN" altLang="zh-CN" dirty="0">
                <a:latin typeface="+mj-ea"/>
                <a:ea typeface="+mj-ea"/>
              </a:rPr>
              <a:t>词语的基本意义，收录在词典中。</a:t>
            </a:r>
          </a:p>
          <a:p>
            <a:pPr>
              <a:defRPr/>
            </a:pPr>
            <a:r>
              <a:rPr lang="en-US" altLang="zh-CN" dirty="0">
                <a:latin typeface="+mj-ea"/>
                <a:ea typeface="+mj-ea"/>
              </a:rPr>
              <a:t>B</a:t>
            </a:r>
            <a:r>
              <a:rPr lang="zh-CN" altLang="zh-CN" dirty="0">
                <a:latin typeface="+mj-ea"/>
                <a:ea typeface="+mj-ea"/>
              </a:rPr>
              <a:t>可以分成若干个语义成分。</a:t>
            </a:r>
          </a:p>
          <a:p>
            <a:pPr>
              <a:defRPr/>
            </a:pPr>
            <a:r>
              <a:rPr lang="en-US" altLang="zh-CN" dirty="0">
                <a:latin typeface="+mj-ea"/>
                <a:ea typeface="+mj-ea"/>
              </a:rPr>
              <a:t>C</a:t>
            </a:r>
            <a:r>
              <a:rPr lang="zh-CN" altLang="zh-CN" dirty="0">
                <a:latin typeface="+mj-ea"/>
                <a:ea typeface="+mj-ea"/>
              </a:rPr>
              <a:t>词义跟着客观事物发展变化</a:t>
            </a:r>
          </a:p>
          <a:p>
            <a:pPr>
              <a:defRPr/>
            </a:pPr>
            <a:r>
              <a:rPr lang="en-US" altLang="zh-CN" dirty="0">
                <a:latin typeface="+mj-ea"/>
                <a:ea typeface="+mj-ea"/>
              </a:rPr>
              <a:t>D</a:t>
            </a:r>
            <a:r>
              <a:rPr lang="zh-CN" altLang="zh-CN" dirty="0">
                <a:latin typeface="+mj-ea"/>
                <a:ea typeface="+mj-ea"/>
              </a:rPr>
              <a:t>一个多义词在不同的语境中的概念完全不。</a:t>
            </a:r>
          </a:p>
          <a:p>
            <a:pPr>
              <a:defRPr/>
            </a:pPr>
            <a:endParaRPr lang="en-US" altLang="zh-CN" sz="2000" dirty="0"/>
          </a:p>
          <a:p>
            <a:pPr>
              <a:defRPr/>
            </a:pPr>
            <a:endParaRPr lang="zh-CN" altLang="en-US" dirty="0">
              <a:latin typeface="+mj-ea"/>
              <a:ea typeface="+mj-ea"/>
            </a:endParaRPr>
          </a:p>
        </p:txBody>
      </p:sp>
      <p:sp>
        <p:nvSpPr>
          <p:cNvPr id="2" name="标题 1"/>
          <p:cNvSpPr>
            <a:spLocks noGrp="1"/>
          </p:cNvSpPr>
          <p:nvPr>
            <p:ph type="title"/>
          </p:nvPr>
        </p:nvSpPr>
        <p:spPr>
          <a:xfrm>
            <a:off x="457200" y="274638"/>
            <a:ext cx="8229600" cy="706090"/>
          </a:xfrm>
        </p:spPr>
        <p:txBody>
          <a:bodyPr>
            <a:normAutofit fontScale="90000"/>
          </a:bodyPr>
          <a:lstStyle/>
          <a:p>
            <a:pPr>
              <a:defRPr/>
            </a:pPr>
            <a:r>
              <a:rPr lang="zh-CN" altLang="zh-CN" b="0">
                <a:effectLst/>
              </a:rPr>
              <a:t>理性意义的几个特点</a:t>
            </a:r>
            <a:endParaRPr lang="zh-CN" altLang="en-US" b="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125538"/>
            <a:ext cx="8229600" cy="5199062"/>
          </a:xfrm>
        </p:spPr>
        <p:txBody>
          <a:bodyPr/>
          <a:lstStyle/>
          <a:p>
            <a:pPr marL="0" indent="0">
              <a:buFont typeface="Cambria" pitchFamily="18" charset="0"/>
              <a:buNone/>
              <a:defRPr/>
            </a:pPr>
            <a:r>
              <a:rPr lang="zh-CN" altLang="en-US" sz="2000" b="1" dirty="0">
                <a:latin typeface="+mj-ea"/>
                <a:ea typeface="+mj-ea"/>
              </a:rPr>
              <a:t>桁</a:t>
            </a:r>
            <a:r>
              <a:rPr lang="zh-CN" altLang="en-US" sz="2000" dirty="0">
                <a:latin typeface="+mj-ea"/>
                <a:ea typeface="+mj-ea"/>
              </a:rPr>
              <a:t> </a:t>
            </a:r>
            <a:r>
              <a:rPr lang="en-US" altLang="zh-CN" sz="2000" dirty="0" err="1">
                <a:latin typeface="+mj-ea"/>
                <a:ea typeface="+mj-ea"/>
              </a:rPr>
              <a:t>háng</a:t>
            </a:r>
            <a:r>
              <a:rPr lang="en-US" altLang="zh-CN" sz="2000" dirty="0">
                <a:latin typeface="+mj-ea"/>
                <a:ea typeface="+mj-ea"/>
              </a:rPr>
              <a:t>〈</a:t>
            </a:r>
            <a:r>
              <a:rPr lang="zh-CN" altLang="en-US" sz="2000" dirty="0">
                <a:latin typeface="+mj-ea"/>
                <a:ea typeface="+mj-ea"/>
              </a:rPr>
              <a:t>名</a:t>
            </a:r>
            <a:r>
              <a:rPr lang="en-US" altLang="zh-CN" sz="2000" dirty="0">
                <a:latin typeface="+mj-ea"/>
                <a:ea typeface="+mj-ea"/>
              </a:rPr>
              <a:t>〉</a:t>
            </a:r>
          </a:p>
          <a:p>
            <a:pPr marL="0" indent="0">
              <a:buFont typeface="Cambria" pitchFamily="18" charset="0"/>
              <a:buNone/>
              <a:defRPr/>
            </a:pPr>
            <a:r>
              <a:rPr lang="en-US" altLang="zh-CN" sz="2000" dirty="0">
                <a:latin typeface="+mj-ea"/>
                <a:ea typeface="+mj-ea"/>
              </a:rPr>
              <a:t>(1) </a:t>
            </a:r>
            <a:r>
              <a:rPr lang="zh-CN" altLang="en-US" sz="2000" dirty="0">
                <a:latin typeface="+mj-ea"/>
                <a:ea typeface="+mj-ea"/>
              </a:rPr>
              <a:t>古代用于加在囚犯颈部的一种木刑具 </a:t>
            </a:r>
            <a:r>
              <a:rPr lang="en-US" altLang="zh-CN" sz="2000" dirty="0">
                <a:latin typeface="+mj-ea"/>
                <a:ea typeface="+mj-ea"/>
              </a:rPr>
              <a:t>[a big wooden collar]</a:t>
            </a:r>
            <a:r>
              <a:rPr lang="zh-CN" altLang="en-US" sz="2000" dirty="0">
                <a:latin typeface="+mj-ea"/>
                <a:ea typeface="+mj-ea"/>
              </a:rPr>
              <a:t>。如</a:t>
            </a:r>
            <a:r>
              <a:rPr lang="en-US" altLang="zh-CN" sz="2000" dirty="0">
                <a:latin typeface="+mj-ea"/>
                <a:ea typeface="+mj-ea"/>
              </a:rPr>
              <a:t>:</a:t>
            </a:r>
            <a:r>
              <a:rPr lang="zh-CN" altLang="en-US" sz="2000" dirty="0">
                <a:latin typeface="+mj-ea"/>
                <a:ea typeface="+mj-ea"/>
              </a:rPr>
              <a:t>桁杨刀锯</a:t>
            </a:r>
            <a:r>
              <a:rPr lang="en-US" altLang="zh-CN" sz="2000" dirty="0">
                <a:latin typeface="+mj-ea"/>
                <a:ea typeface="+mj-ea"/>
              </a:rPr>
              <a:t>(</a:t>
            </a:r>
            <a:r>
              <a:rPr lang="zh-CN" altLang="en-US" sz="2000" dirty="0">
                <a:latin typeface="+mj-ea"/>
                <a:ea typeface="+mj-ea"/>
              </a:rPr>
              <a:t>各种刑具</a:t>
            </a:r>
            <a:r>
              <a:rPr lang="en-US" altLang="zh-CN" sz="2000" dirty="0">
                <a:latin typeface="+mj-ea"/>
                <a:ea typeface="+mj-ea"/>
              </a:rPr>
              <a:t>)</a:t>
            </a:r>
          </a:p>
          <a:p>
            <a:pPr marL="0" indent="0">
              <a:buFont typeface="Cambria" pitchFamily="18" charset="0"/>
              <a:buNone/>
              <a:defRPr/>
            </a:pPr>
            <a:r>
              <a:rPr lang="en-US" altLang="zh-CN" sz="2000" dirty="0">
                <a:latin typeface="+mj-ea"/>
                <a:ea typeface="+mj-ea"/>
              </a:rPr>
              <a:t>(2) </a:t>
            </a:r>
            <a:r>
              <a:rPr lang="zh-CN" altLang="en-US" sz="2000" dirty="0">
                <a:latin typeface="+mj-ea"/>
                <a:ea typeface="+mj-ea"/>
              </a:rPr>
              <a:t>浮桥 </a:t>
            </a:r>
            <a:r>
              <a:rPr lang="en-US" altLang="zh-CN" sz="2000" dirty="0">
                <a:latin typeface="+mj-ea"/>
                <a:ea typeface="+mj-ea"/>
              </a:rPr>
              <a:t>[pontoon bridge]</a:t>
            </a:r>
            <a:r>
              <a:rPr lang="zh-CN" altLang="en-US" sz="2000" dirty="0">
                <a:latin typeface="+mj-ea"/>
                <a:ea typeface="+mj-ea"/>
              </a:rPr>
              <a:t>。如</a:t>
            </a:r>
            <a:r>
              <a:rPr lang="en-US" altLang="zh-CN" sz="2000" dirty="0">
                <a:latin typeface="+mj-ea"/>
                <a:ea typeface="+mj-ea"/>
              </a:rPr>
              <a:t>:</a:t>
            </a:r>
            <a:r>
              <a:rPr lang="zh-CN" altLang="en-US" sz="2000" dirty="0">
                <a:latin typeface="+mj-ea"/>
                <a:ea typeface="+mj-ea"/>
              </a:rPr>
              <a:t>桁渡</a:t>
            </a:r>
            <a:r>
              <a:rPr lang="en-US" altLang="zh-CN" sz="2000" dirty="0">
                <a:latin typeface="+mj-ea"/>
                <a:ea typeface="+mj-ea"/>
              </a:rPr>
              <a:t>(</a:t>
            </a:r>
            <a:r>
              <a:rPr lang="zh-CN" altLang="en-US" sz="2000" dirty="0">
                <a:latin typeface="+mj-ea"/>
                <a:ea typeface="+mj-ea"/>
              </a:rPr>
              <a:t>渡桥</a:t>
            </a:r>
            <a:r>
              <a:rPr lang="en-US" altLang="zh-CN" sz="2000" dirty="0">
                <a:latin typeface="+mj-ea"/>
                <a:ea typeface="+mj-ea"/>
              </a:rPr>
              <a:t>)</a:t>
            </a:r>
          </a:p>
          <a:p>
            <a:pPr marL="0" indent="0">
              <a:buFont typeface="Cambria" pitchFamily="18" charset="0"/>
              <a:buNone/>
              <a:defRPr/>
            </a:pPr>
            <a:r>
              <a:rPr lang="zh-CN" altLang="en-US" sz="2000" b="1" dirty="0">
                <a:latin typeface="+mj-ea"/>
                <a:ea typeface="+mj-ea"/>
              </a:rPr>
              <a:t>桁</a:t>
            </a:r>
            <a:r>
              <a:rPr lang="zh-CN" altLang="en-US" sz="2000" dirty="0">
                <a:latin typeface="+mj-ea"/>
                <a:ea typeface="+mj-ea"/>
              </a:rPr>
              <a:t> </a:t>
            </a:r>
            <a:r>
              <a:rPr lang="en-US" altLang="zh-CN" sz="2000" dirty="0" err="1">
                <a:latin typeface="+mj-ea"/>
                <a:ea typeface="+mj-ea"/>
              </a:rPr>
              <a:t>héng</a:t>
            </a:r>
            <a:r>
              <a:rPr lang="en-US" altLang="zh-CN" sz="2000" dirty="0">
                <a:latin typeface="+mj-ea"/>
                <a:ea typeface="+mj-ea"/>
              </a:rPr>
              <a:t>〈</a:t>
            </a:r>
            <a:r>
              <a:rPr lang="zh-CN" altLang="en-US" sz="2000" dirty="0">
                <a:latin typeface="+mj-ea"/>
                <a:ea typeface="+mj-ea"/>
              </a:rPr>
              <a:t>名</a:t>
            </a:r>
            <a:r>
              <a:rPr lang="en-US" altLang="zh-CN" sz="2000" dirty="0">
                <a:latin typeface="+mj-ea"/>
                <a:ea typeface="+mj-ea"/>
              </a:rPr>
              <a:t>〉</a:t>
            </a:r>
          </a:p>
          <a:p>
            <a:pPr marL="0" indent="0">
              <a:buFont typeface="Cambria" pitchFamily="18" charset="0"/>
              <a:buNone/>
              <a:defRPr/>
            </a:pPr>
            <a:r>
              <a:rPr lang="en-US" altLang="zh-CN" sz="2000" dirty="0">
                <a:latin typeface="+mj-ea"/>
                <a:ea typeface="+mj-ea"/>
              </a:rPr>
              <a:t>(1) </a:t>
            </a:r>
            <a:r>
              <a:rPr lang="zh-CN" altLang="en-US" sz="2000" dirty="0">
                <a:latin typeface="+mj-ea"/>
                <a:ea typeface="+mj-ea"/>
              </a:rPr>
              <a:t>梁上或门框、窗框等上的横木 </a:t>
            </a:r>
            <a:r>
              <a:rPr lang="en-US" altLang="zh-CN" sz="2000" dirty="0">
                <a:latin typeface="+mj-ea"/>
                <a:ea typeface="+mj-ea"/>
              </a:rPr>
              <a:t>[purlin]</a:t>
            </a:r>
          </a:p>
          <a:p>
            <a:pPr marL="0" indent="0">
              <a:buFont typeface="Cambria" pitchFamily="18" charset="0"/>
              <a:buNone/>
              <a:defRPr/>
            </a:pPr>
            <a:r>
              <a:rPr lang="zh-CN" altLang="en-US" sz="2000" dirty="0">
                <a:latin typeface="+mj-ea"/>
                <a:ea typeface="+mj-ea"/>
              </a:rPr>
              <a:t>屋桁</a:t>
            </a:r>
            <a:r>
              <a:rPr lang="en-US" altLang="zh-CN" sz="2000" dirty="0">
                <a:latin typeface="+mj-ea"/>
                <a:ea typeface="+mj-ea"/>
              </a:rPr>
              <a:t>,</a:t>
            </a:r>
            <a:r>
              <a:rPr lang="zh-CN" altLang="en-US" sz="2000" dirty="0">
                <a:latin typeface="+mj-ea"/>
                <a:ea typeface="+mj-ea"/>
              </a:rPr>
              <a:t>屋横木也。</a:t>
            </a:r>
            <a:r>
              <a:rPr lang="en-US" altLang="zh-CN" sz="2000" dirty="0">
                <a:latin typeface="+mj-ea"/>
                <a:ea typeface="+mj-ea"/>
              </a:rPr>
              <a:t>——《</a:t>
            </a:r>
            <a:r>
              <a:rPr lang="zh-CN" altLang="en-US" sz="2000" dirty="0">
                <a:latin typeface="+mj-ea"/>
                <a:ea typeface="+mj-ea"/>
              </a:rPr>
              <a:t>玉篇</a:t>
            </a:r>
            <a:r>
              <a:rPr lang="en-US" altLang="zh-CN" sz="2000" dirty="0">
                <a:latin typeface="+mj-ea"/>
                <a:ea typeface="+mj-ea"/>
              </a:rPr>
              <a:t>》</a:t>
            </a:r>
          </a:p>
          <a:p>
            <a:pPr marL="0" indent="0">
              <a:buFont typeface="Cambria" pitchFamily="18" charset="0"/>
              <a:buNone/>
              <a:defRPr/>
            </a:pPr>
            <a:r>
              <a:rPr lang="zh-CN" altLang="en-US" sz="2000" dirty="0">
                <a:latin typeface="+mj-ea"/>
                <a:ea typeface="+mj-ea"/>
              </a:rPr>
              <a:t>桁梧复叠。</a:t>
            </a:r>
            <a:r>
              <a:rPr lang="en-US" altLang="zh-CN" sz="2000" dirty="0">
                <a:latin typeface="+mj-ea"/>
                <a:ea typeface="+mj-ea"/>
              </a:rPr>
              <a:t>——《</a:t>
            </a:r>
            <a:r>
              <a:rPr lang="zh-CN" altLang="en-US" sz="2000" dirty="0">
                <a:latin typeface="+mj-ea"/>
                <a:ea typeface="+mj-ea"/>
              </a:rPr>
              <a:t>文选</a:t>
            </a:r>
            <a:r>
              <a:rPr lang="en-US" altLang="zh-CN" sz="2000" dirty="0">
                <a:latin typeface="+mj-ea"/>
                <a:ea typeface="+mj-ea"/>
              </a:rPr>
              <a:t>·</a:t>
            </a:r>
            <a:r>
              <a:rPr lang="zh-CN" altLang="en-US" sz="2000" dirty="0">
                <a:latin typeface="+mj-ea"/>
                <a:ea typeface="+mj-ea"/>
              </a:rPr>
              <a:t>曹植</a:t>
            </a:r>
            <a:r>
              <a:rPr lang="en-US" altLang="zh-CN" sz="2000" dirty="0">
                <a:latin typeface="+mj-ea"/>
                <a:ea typeface="+mj-ea"/>
              </a:rPr>
              <a:t>·</a:t>
            </a:r>
            <a:r>
              <a:rPr lang="zh-CN" altLang="en-US" sz="2000" dirty="0">
                <a:latin typeface="+mj-ea"/>
                <a:ea typeface="+mj-ea"/>
              </a:rPr>
              <a:t>洛神赋</a:t>
            </a:r>
            <a:r>
              <a:rPr lang="en-US" altLang="zh-CN" sz="2000" dirty="0">
                <a:latin typeface="+mj-ea"/>
                <a:ea typeface="+mj-ea"/>
              </a:rPr>
              <a:t>》</a:t>
            </a:r>
            <a:r>
              <a:rPr lang="zh-CN" altLang="en-US" sz="2000" dirty="0">
                <a:latin typeface="+mj-ea"/>
                <a:ea typeface="+mj-ea"/>
              </a:rPr>
              <a:t>。注</a:t>
            </a:r>
            <a:r>
              <a:rPr lang="en-US" altLang="zh-CN" sz="2000" dirty="0">
                <a:latin typeface="+mj-ea"/>
                <a:ea typeface="+mj-ea"/>
              </a:rPr>
              <a:t>:“</a:t>
            </a:r>
            <a:r>
              <a:rPr lang="zh-CN" altLang="en-US" sz="2000" dirty="0">
                <a:latin typeface="+mj-ea"/>
                <a:ea typeface="+mj-ea"/>
              </a:rPr>
              <a:t>桁</a:t>
            </a:r>
            <a:r>
              <a:rPr lang="en-US" altLang="zh-CN" sz="2000" dirty="0">
                <a:latin typeface="+mj-ea"/>
                <a:ea typeface="+mj-ea"/>
              </a:rPr>
              <a:t>,</a:t>
            </a:r>
            <a:r>
              <a:rPr lang="zh-CN" altLang="en-US" sz="2000" dirty="0">
                <a:latin typeface="+mj-ea"/>
                <a:ea typeface="+mj-ea"/>
              </a:rPr>
              <a:t>梁上所施也。”</a:t>
            </a:r>
          </a:p>
          <a:p>
            <a:pPr marL="0" indent="0">
              <a:buFont typeface="Cambria" pitchFamily="18" charset="0"/>
              <a:buNone/>
              <a:defRPr/>
            </a:pPr>
            <a:r>
              <a:rPr lang="en-US" altLang="zh-CN" sz="2000" dirty="0">
                <a:latin typeface="+mj-ea"/>
                <a:ea typeface="+mj-ea"/>
              </a:rPr>
              <a:t>(2) </a:t>
            </a:r>
            <a:r>
              <a:rPr lang="zh-CN" altLang="en-US" sz="2000" dirty="0">
                <a:latin typeface="+mj-ea"/>
                <a:ea typeface="+mj-ea"/>
              </a:rPr>
              <a:t>又如</a:t>
            </a:r>
            <a:r>
              <a:rPr lang="en-US" altLang="zh-CN" sz="2000" dirty="0">
                <a:latin typeface="+mj-ea"/>
                <a:ea typeface="+mj-ea"/>
              </a:rPr>
              <a:t>:</a:t>
            </a:r>
            <a:r>
              <a:rPr lang="zh-CN" altLang="en-US" sz="2000" dirty="0">
                <a:latin typeface="+mj-ea"/>
                <a:ea typeface="+mj-ea"/>
              </a:rPr>
              <a:t>桁架</a:t>
            </a:r>
          </a:p>
          <a:p>
            <a:pPr marL="0" indent="0">
              <a:buFont typeface="Cambria" pitchFamily="18" charset="0"/>
              <a:buNone/>
              <a:defRPr/>
            </a:pPr>
            <a:r>
              <a:rPr lang="en-US" altLang="zh-CN" sz="2000" dirty="0">
                <a:latin typeface="+mj-ea"/>
                <a:ea typeface="+mj-ea"/>
              </a:rPr>
              <a:t>(3) </a:t>
            </a:r>
            <a:r>
              <a:rPr lang="zh-CN" altLang="en-US" sz="2000" dirty="0">
                <a:latin typeface="+mj-ea"/>
                <a:ea typeface="+mj-ea"/>
              </a:rPr>
              <a:t>葬具。长而矮的木几</a:t>
            </a:r>
            <a:r>
              <a:rPr lang="en-US" altLang="zh-CN" sz="2000" dirty="0">
                <a:latin typeface="+mj-ea"/>
                <a:ea typeface="+mj-ea"/>
              </a:rPr>
              <a:t>,</a:t>
            </a:r>
            <a:r>
              <a:rPr lang="zh-CN" altLang="en-US" sz="2000" dirty="0">
                <a:latin typeface="+mj-ea"/>
                <a:ea typeface="+mj-ea"/>
              </a:rPr>
              <a:t>用来摆设陪葬的明器</a:t>
            </a:r>
            <a:r>
              <a:rPr lang="en-US" altLang="zh-CN" sz="2000" dirty="0">
                <a:latin typeface="+mj-ea"/>
                <a:ea typeface="+mj-ea"/>
              </a:rPr>
              <a:t>,</a:t>
            </a:r>
            <a:r>
              <a:rPr lang="zh-CN" altLang="en-US" sz="2000" dirty="0">
                <a:latin typeface="+mj-ea"/>
                <a:ea typeface="+mj-ea"/>
              </a:rPr>
              <a:t>埋入圹内 </a:t>
            </a:r>
            <a:r>
              <a:rPr lang="en-US" altLang="zh-CN" sz="2000" dirty="0">
                <a:latin typeface="+mj-ea"/>
                <a:ea typeface="+mj-ea"/>
              </a:rPr>
              <a:t>[table]</a:t>
            </a:r>
          </a:p>
          <a:p>
            <a:pPr marL="0" indent="0">
              <a:buFont typeface="Cambria" pitchFamily="18" charset="0"/>
              <a:buNone/>
              <a:defRPr/>
            </a:pPr>
            <a:r>
              <a:rPr lang="zh-CN" altLang="en-US" sz="2000" dirty="0">
                <a:latin typeface="+mj-ea"/>
                <a:ea typeface="+mj-ea"/>
              </a:rPr>
              <a:t>皆木桁</a:t>
            </a:r>
            <a:r>
              <a:rPr lang="en-US" altLang="zh-CN" sz="2000" dirty="0">
                <a:latin typeface="+mj-ea"/>
                <a:ea typeface="+mj-ea"/>
              </a:rPr>
              <a:t>,</a:t>
            </a:r>
            <a:r>
              <a:rPr lang="zh-CN" altLang="en-US" sz="2000" dirty="0">
                <a:latin typeface="+mj-ea"/>
                <a:ea typeface="+mj-ea"/>
              </a:rPr>
              <a:t>久之。</a:t>
            </a:r>
            <a:r>
              <a:rPr lang="en-US" altLang="zh-CN" sz="2000" dirty="0">
                <a:latin typeface="+mj-ea"/>
                <a:ea typeface="+mj-ea"/>
              </a:rPr>
              <a:t>——《</a:t>
            </a:r>
            <a:r>
              <a:rPr lang="zh-CN" altLang="en-US" sz="2000" dirty="0">
                <a:latin typeface="+mj-ea"/>
                <a:ea typeface="+mj-ea"/>
              </a:rPr>
              <a:t>礼仪</a:t>
            </a:r>
            <a:r>
              <a:rPr lang="en-US" altLang="zh-CN" sz="2000" dirty="0">
                <a:latin typeface="+mj-ea"/>
                <a:ea typeface="+mj-ea"/>
              </a:rPr>
              <a:t>》</a:t>
            </a:r>
          </a:p>
          <a:p>
            <a:pPr marL="0" indent="0">
              <a:buFont typeface="Cambria" pitchFamily="18" charset="0"/>
              <a:buNone/>
              <a:defRPr/>
            </a:pPr>
            <a:endParaRPr lang="zh-CN" altLang="en-US" sz="2000" dirty="0">
              <a:latin typeface="+mj-ea"/>
              <a:ea typeface="+mj-ea"/>
            </a:endParaRPr>
          </a:p>
        </p:txBody>
      </p:sp>
      <p:sp>
        <p:nvSpPr>
          <p:cNvPr id="2" name="标题 1"/>
          <p:cNvSpPr>
            <a:spLocks noGrp="1"/>
          </p:cNvSpPr>
          <p:nvPr>
            <p:ph type="title"/>
          </p:nvPr>
        </p:nvSpPr>
        <p:spPr>
          <a:xfrm>
            <a:off x="457200" y="274638"/>
            <a:ext cx="8229600" cy="706090"/>
          </a:xfrm>
        </p:spPr>
        <p:txBody>
          <a:bodyPr/>
          <a:lstStyle/>
          <a:p>
            <a:pPr>
              <a:defRPr/>
            </a:pPr>
            <a:r>
              <a:rPr lang="zh-CN" altLang="zh-CN" sz="2800" b="0">
                <a:effectLst/>
              </a:rPr>
              <a:t>理性意义</a:t>
            </a:r>
            <a:r>
              <a:rPr lang="zh-CN" altLang="en-US" sz="2800" b="0">
                <a:effectLst/>
              </a:rPr>
              <a:t>举例</a:t>
            </a:r>
            <a:endParaRPr lang="zh-CN" altLang="en-US"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内容占位符 2"/>
          <p:cNvSpPr>
            <a:spLocks noGrp="1"/>
          </p:cNvSpPr>
          <p:nvPr>
            <p:ph idx="1"/>
          </p:nvPr>
        </p:nvSpPr>
        <p:spPr/>
        <p:txBody>
          <a:bodyPr>
            <a:normAutofit lnSpcReduction="10000"/>
          </a:bodyPr>
          <a:lstStyle/>
          <a:p>
            <a:r>
              <a:rPr lang="zh-CN" altLang="zh-CN" sz="2800" dirty="0">
                <a:latin typeface="黑体" pitchFamily="49" charset="-122"/>
                <a:ea typeface="黑体" pitchFamily="49" charset="-122"/>
              </a:rPr>
              <a:t>通过语言所指事物来传递意义。</a:t>
            </a:r>
          </a:p>
          <a:p>
            <a:r>
              <a:rPr lang="zh-CN" altLang="zh-CN" sz="2800" dirty="0">
                <a:latin typeface="黑体" pitchFamily="49" charset="-122"/>
                <a:ea typeface="黑体" pitchFamily="49" charset="-122"/>
              </a:rPr>
              <a:t>例如《语义学导论》</a:t>
            </a:r>
            <a:r>
              <a:rPr lang="en-US" altLang="zh-CN" sz="2800" dirty="0">
                <a:latin typeface="黑体" pitchFamily="49" charset="-122"/>
                <a:ea typeface="黑体" pitchFamily="49" charset="-122"/>
              </a:rPr>
              <a:t>P106-108</a:t>
            </a:r>
            <a:r>
              <a:rPr lang="zh-CN" altLang="zh-CN" sz="2800" dirty="0">
                <a:latin typeface="黑体" pitchFamily="49" charset="-122"/>
                <a:ea typeface="黑体" pitchFamily="49" charset="-122"/>
              </a:rPr>
              <a:t>。</a:t>
            </a:r>
          </a:p>
          <a:p>
            <a:r>
              <a:rPr lang="zh-CN" altLang="zh-CN" sz="2800" dirty="0">
                <a:latin typeface="黑体" pitchFamily="49" charset="-122"/>
                <a:ea typeface="黑体" pitchFamily="49" charset="-122"/>
              </a:rPr>
              <a:t>当我们将理性意义与内涵意义加以对比时，就会发现理性意义更多的区别性特征。内涵意义是指一个词语除了它的纯理性内容之外，凭借它所指的内容而具有的一种交际价值。</a:t>
            </a:r>
          </a:p>
          <a:p>
            <a:r>
              <a:rPr lang="zh-CN" altLang="zh-CN" sz="2800" dirty="0">
                <a:latin typeface="黑体" pitchFamily="49" charset="-122"/>
                <a:ea typeface="黑体" pitchFamily="49" charset="-122"/>
              </a:rPr>
              <a:t>在使用或者听到一个词语时，这个词语使人联想到“真实世界”中的经验。</a:t>
            </a:r>
          </a:p>
          <a:p>
            <a:endParaRPr lang="zh-CN" altLang="en-US" sz="2800" dirty="0">
              <a:latin typeface="黑体" pitchFamily="49" charset="-122"/>
              <a:ea typeface="黑体" pitchFamily="49" charset="-122"/>
            </a:endParaRPr>
          </a:p>
        </p:txBody>
      </p:sp>
      <p:sp>
        <p:nvSpPr>
          <p:cNvPr id="2" name="标题 1"/>
          <p:cNvSpPr>
            <a:spLocks noGrp="1"/>
          </p:cNvSpPr>
          <p:nvPr>
            <p:ph type="title"/>
          </p:nvPr>
        </p:nvSpPr>
        <p:spPr/>
        <p:txBody>
          <a:bodyPr/>
          <a:lstStyle/>
          <a:p>
            <a:pPr>
              <a:defRPr/>
            </a:pPr>
            <a:r>
              <a:rPr lang="en-US" altLang="zh-CN" b="0" dirty="0">
                <a:effectLst/>
              </a:rPr>
              <a:t>104b. </a:t>
            </a:r>
            <a:r>
              <a:rPr lang="zh-CN" altLang="zh-CN" b="0" dirty="0">
                <a:effectLst/>
              </a:rPr>
              <a:t>内涵意义</a:t>
            </a:r>
            <a:endParaRPr lang="zh-CN" altLang="en-US" b="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波形">
  <a:themeElements>
    <a:clrScheme name="波形">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波形">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波形">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0</TotalTime>
  <Words>1896</Words>
  <Application>Microsoft Office PowerPoint</Application>
  <PresentationFormat>全屏显示(4:3)</PresentationFormat>
  <Paragraphs>192</Paragraphs>
  <Slides>20</Slides>
  <Notes>3</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20</vt:i4>
      </vt:variant>
    </vt:vector>
  </HeadingPairs>
  <TitlesOfParts>
    <vt:vector size="29" baseType="lpstr">
      <vt:lpstr>Arial Unicode MS</vt:lpstr>
      <vt:lpstr>黑体</vt:lpstr>
      <vt:lpstr>华文新魏</vt:lpstr>
      <vt:lpstr>Arial</vt:lpstr>
      <vt:lpstr>Calibri</vt:lpstr>
      <vt:lpstr>Cambria</vt:lpstr>
      <vt:lpstr>Candara</vt:lpstr>
      <vt:lpstr>Symbol</vt:lpstr>
      <vt:lpstr>波形</vt:lpstr>
      <vt:lpstr>语义的类型</vt:lpstr>
      <vt:lpstr>PowerPoint 演示文稿</vt:lpstr>
      <vt:lpstr>PowerPoint 演示文稿</vt:lpstr>
      <vt:lpstr>PowerPoint 演示文稿</vt:lpstr>
      <vt:lpstr>PowerPoint 演示文稿</vt:lpstr>
      <vt:lpstr>104a. 理性意义</vt:lpstr>
      <vt:lpstr>理性意义的几个特点</vt:lpstr>
      <vt:lpstr>理性意义举例</vt:lpstr>
      <vt:lpstr>104b. 内涵意义</vt:lpstr>
      <vt:lpstr>内涵意义的特点</vt:lpstr>
      <vt:lpstr>104c. 社会意义（包括言外之意）</vt:lpstr>
      <vt:lpstr>104c. 社会意义（包括言外之意）</vt:lpstr>
      <vt:lpstr>社会意义举例</vt:lpstr>
      <vt:lpstr>104D. 情感意义</vt:lpstr>
      <vt:lpstr>PowerPoint 演示文稿</vt:lpstr>
      <vt:lpstr>大脑中的情绪</vt:lpstr>
      <vt:lpstr>104E.  反映意义</vt:lpstr>
      <vt:lpstr>104F.  搭配意义</vt:lpstr>
      <vt:lpstr>搭配意义举例</vt:lpstr>
      <vt:lpstr>104G.  主题意义</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第二章  语音学</dc:title>
  <dc:creator>Thinkpad</dc:creator>
  <cp:lastModifiedBy>LIU XINZHONG</cp:lastModifiedBy>
  <cp:revision>94</cp:revision>
  <dcterms:created xsi:type="dcterms:W3CDTF">2010-03-29T12:10:11Z</dcterms:created>
  <dcterms:modified xsi:type="dcterms:W3CDTF">2021-12-28T09:20:45Z</dcterms:modified>
</cp:coreProperties>
</file>